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257" r:id="rId4"/>
    <p:sldId id="258" r:id="rId5"/>
    <p:sldId id="259" r:id="rId6"/>
    <p:sldId id="260" r:id="rId7"/>
    <p:sldId id="271" r:id="rId8"/>
    <p:sldId id="298" r:id="rId9"/>
    <p:sldId id="272" r:id="rId10"/>
    <p:sldId id="274" r:id="rId11"/>
    <p:sldId id="287" r:id="rId12"/>
    <p:sldId id="275" r:id="rId13"/>
    <p:sldId id="276" r:id="rId14"/>
    <p:sldId id="279" r:id="rId15"/>
    <p:sldId id="282" r:id="rId16"/>
    <p:sldId id="283" r:id="rId17"/>
    <p:sldId id="284" r:id="rId18"/>
    <p:sldId id="285" r:id="rId19"/>
    <p:sldId id="286" r:id="rId20"/>
    <p:sldId id="299" r:id="rId21"/>
    <p:sldId id="312" r:id="rId22"/>
    <p:sldId id="300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4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315" r:id="rId42"/>
    <p:sldId id="316" r:id="rId43"/>
    <p:sldId id="317" r:id="rId44"/>
    <p:sldId id="318" r:id="rId45"/>
    <p:sldId id="320" r:id="rId46"/>
    <p:sldId id="322" r:id="rId47"/>
    <p:sldId id="297" r:id="rId48"/>
    <p:sldId id="323" r:id="rId49"/>
    <p:sldId id="325" r:id="rId50"/>
    <p:sldId id="326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1" autoAdjust="0"/>
    <p:restoredTop sz="86073" autoAdjust="0"/>
  </p:normalViewPr>
  <p:slideViewPr>
    <p:cSldViewPr snapToGrid="0">
      <p:cViewPr varScale="1">
        <p:scale>
          <a:sx n="56" d="100"/>
          <a:sy n="56" d="100"/>
        </p:scale>
        <p:origin x="100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69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783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3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433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877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225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6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14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53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247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30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519C7-B0DD-4E26-B568-038A02477F96}" type="datetimeFigureOut">
              <a:rPr lang="zh-CN" altLang="en-US" smtClean="0"/>
              <a:t>2020/12/26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076C9-45DA-42B3-AFC8-908DB5683990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122" name="Picture 2" descr="https://gimg2.baidu.com/image_search/src=http%3A%2F%2Fimage.thepaper.cn%2Fwww%2Fimage%2F51%2F98%2F673.jpg&amp;refer=http%3A%2F%2Fimage.thepaper.cn&amp;app=2002&amp;size=f9999,10000&amp;q=a80&amp;n=0&amp;g=0n&amp;fmt=jpeg?sec=1611497563&amp;t=6b81d12890b98b5e6211ca0cc749b4fc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88937"/>
            <a:ext cx="1257301" cy="12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26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.qemu.org/qemu-4.1.1.tar.xz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ankai.gitbook.io/ucore-os-on-risc-v64/" TargetMode="External"/><Relationship Id="rId2" Type="http://schemas.openxmlformats.org/officeDocument/2006/relationships/hyperlink" Target="https://github.com/NKU-EmbeddedSystem/riscv64-ucore/tree/k210-lab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zhuanlan.zhihu.com/p/294900304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 smtClean="0"/>
              <a:t>欢迎来到操作系统的真实世界</a:t>
            </a:r>
            <a:endParaRPr lang="zh-CN" altLang="en-US" sz="5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029328"/>
            <a:ext cx="9144000" cy="1655762"/>
          </a:xfrm>
        </p:spPr>
        <p:txBody>
          <a:bodyPr/>
          <a:lstStyle/>
          <a:p>
            <a:r>
              <a:rPr lang="zh-CN" altLang="en-US" dirty="0" smtClean="0"/>
              <a:t>宫晓利 南开大学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57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消除硬件恐惧</a:t>
            </a:r>
            <a:r>
              <a:rPr lang="en-US" altLang="zh-CN" dirty="0" smtClean="0"/>
              <a:t>-</a:t>
            </a:r>
            <a:r>
              <a:rPr lang="zh-CN" altLang="en-US" dirty="0" smtClean="0"/>
              <a:t>新的硬件也没啥区别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52775" y="4914900"/>
            <a:ext cx="18097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GDB</a:t>
            </a:r>
            <a:endParaRPr lang="zh-CN" altLang="en-US" sz="2800" dirty="0"/>
          </a:p>
        </p:txBody>
      </p:sp>
      <p:sp>
        <p:nvSpPr>
          <p:cNvPr id="5" name="剪去同侧角的矩形 4"/>
          <p:cNvSpPr/>
          <p:nvPr/>
        </p:nvSpPr>
        <p:spPr>
          <a:xfrm>
            <a:off x="6819899" y="4914900"/>
            <a:ext cx="2628901" cy="857250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qemu-system-riscv64</a:t>
            </a:r>
            <a:endParaRPr lang="zh-CN" altLang="en-US" sz="2800" dirty="0"/>
          </a:p>
        </p:txBody>
      </p:sp>
      <p:sp>
        <p:nvSpPr>
          <p:cNvPr id="6" name="圆角矩形 5"/>
          <p:cNvSpPr/>
          <p:nvPr/>
        </p:nvSpPr>
        <p:spPr>
          <a:xfrm>
            <a:off x="7158037" y="3552825"/>
            <a:ext cx="166687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 smtClean="0"/>
              <a:t>ucore</a:t>
            </a:r>
            <a:endParaRPr lang="zh-CN" altLang="en-US" sz="2800" dirty="0"/>
          </a:p>
        </p:txBody>
      </p:sp>
      <p:sp>
        <p:nvSpPr>
          <p:cNvPr id="7" name="上下箭头 6"/>
          <p:cNvSpPr/>
          <p:nvPr/>
        </p:nvSpPr>
        <p:spPr>
          <a:xfrm>
            <a:off x="7762876" y="4276725"/>
            <a:ext cx="323850" cy="638175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右箭头 7"/>
          <p:cNvSpPr/>
          <p:nvPr/>
        </p:nvSpPr>
        <p:spPr>
          <a:xfrm>
            <a:off x="4962525" y="5162550"/>
            <a:ext cx="1857375" cy="371475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39" y="0"/>
            <a:ext cx="5762408" cy="6734175"/>
          </a:xfrm>
        </p:spPr>
      </p:pic>
    </p:spTree>
    <p:extLst>
      <p:ext uri="{BB962C8B-B14F-4D97-AF65-F5344CB8AC3E}">
        <p14:creationId xmlns:p14="http://schemas.microsoft.com/office/powerpoint/2010/main" val="230552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接下来我们开始吧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4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在模拟器上</a:t>
            </a:r>
            <a:r>
              <a:rPr lang="zh-CN" altLang="en-US" dirty="0" smtClean="0"/>
              <a:t>运行一个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ucore</a:t>
            </a:r>
            <a:r>
              <a:rPr lang="en-US" altLang="zh-CN" dirty="0" smtClean="0"/>
              <a:t> </a:t>
            </a:r>
            <a:r>
              <a:rPr lang="zh-CN" altLang="en-US" dirty="0" smtClean="0"/>
              <a:t>操作系统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/>
              <a:t>前置条件：</a:t>
            </a:r>
          </a:p>
          <a:p>
            <a:pPr lvl="1"/>
            <a:r>
              <a:rPr lang="zh-CN" altLang="en-US" sz="2400" dirty="0"/>
              <a:t>源代码</a:t>
            </a:r>
          </a:p>
          <a:p>
            <a:pPr lvl="1"/>
            <a:r>
              <a:rPr lang="zh-CN" altLang="en-US" sz="2400" dirty="0"/>
              <a:t>编译器</a:t>
            </a:r>
          </a:p>
          <a:p>
            <a:pPr lvl="1"/>
            <a:r>
              <a:rPr lang="zh-CN" altLang="en-US" sz="2400" dirty="0"/>
              <a:t>模拟器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7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在模拟器上</a:t>
            </a:r>
            <a:r>
              <a:rPr lang="zh-CN" altLang="en-US" dirty="0" smtClean="0">
                <a:sym typeface="+mn-ea"/>
              </a:rPr>
              <a:t>运行</a:t>
            </a:r>
            <a:r>
              <a:rPr lang="en-US" altLang="zh-CN" dirty="0" smtClean="0">
                <a:sym typeface="+mn-ea"/>
              </a:rPr>
              <a:t>RISC-V </a:t>
            </a:r>
            <a:r>
              <a:rPr lang="en-US" altLang="zh-CN" dirty="0" err="1" smtClean="0">
                <a:sym typeface="+mn-ea"/>
              </a:rPr>
              <a:t>ucore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sym typeface="+mn-ea"/>
              </a:rPr>
              <a:t>源代码：</a:t>
            </a:r>
            <a:r>
              <a:rPr lang="zh-CN" altLang="en-US" sz="2000" dirty="0" smtClean="0"/>
              <a:t>https</a:t>
            </a:r>
            <a:r>
              <a:rPr lang="zh-CN" altLang="en-US" sz="2000" dirty="0"/>
              <a:t>://github.com/NKU-EmbeddedSystem/riscv64-ucore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" y="2419688"/>
            <a:ext cx="5244465" cy="41049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49" y="2419688"/>
            <a:ext cx="3921125" cy="43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在模拟器上运行</a:t>
            </a:r>
            <a:r>
              <a:rPr lang="en-US" altLang="zh-CN">
                <a:sym typeface="+mn-ea"/>
              </a:rPr>
              <a:t>RISC-V ucore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sym typeface="+mn-ea"/>
              </a:rPr>
              <a:t>编译器</a:t>
            </a:r>
            <a:r>
              <a:rPr lang="zh-CN" altLang="en-US" sz="2800" dirty="0">
                <a:sym typeface="+mn-ea"/>
              </a:rPr>
              <a:t>（其实是工具链）</a:t>
            </a:r>
            <a:r>
              <a:rPr lang="zh-CN" altLang="en-US" sz="2800" dirty="0" smtClean="0">
                <a:sym typeface="+mn-ea"/>
              </a:rPr>
              <a:t>：</a:t>
            </a:r>
            <a:r>
              <a:rPr lang="zh-CN" altLang="en-US" sz="2000" dirty="0" smtClean="0">
                <a:sym typeface="+mn-ea"/>
              </a:rPr>
              <a:t>https</a:t>
            </a:r>
            <a:r>
              <a:rPr lang="zh-CN" altLang="en-US" sz="2000" dirty="0">
                <a:sym typeface="+mn-ea"/>
              </a:rPr>
              <a:t>://www.sifive.com/</a:t>
            </a:r>
            <a:r>
              <a:rPr lang="zh-CN" altLang="en-US" sz="2000" dirty="0" smtClean="0">
                <a:sym typeface="+mn-ea"/>
              </a:rPr>
              <a:t>software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4" y="-230847"/>
            <a:ext cx="12007216" cy="701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1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在模拟器上运行</a:t>
            </a:r>
            <a:r>
              <a:rPr lang="en-US" altLang="zh-CN">
                <a:sym typeface="+mn-ea"/>
              </a:rPr>
              <a:t>RISC-V ucore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前置条件</a:t>
            </a:r>
            <a:r>
              <a:rPr lang="en-US" altLang="zh-CN" sz="2800" dirty="0">
                <a:sym typeface="+mn-ea"/>
              </a:rPr>
              <a:t>——</a:t>
            </a:r>
            <a:r>
              <a:rPr lang="zh-CN" altLang="en-US" sz="2800" dirty="0">
                <a:sym typeface="+mn-ea"/>
              </a:rPr>
              <a:t>具体命令：</a:t>
            </a:r>
          </a:p>
          <a:p>
            <a:pPr marL="0" indent="0">
              <a:buNone/>
            </a:pPr>
            <a:r>
              <a:rPr lang="zh-CN" altLang="en-US" sz="1000" dirty="0">
                <a:sym typeface="+mn-ea"/>
              </a:rPr>
              <a:t>下载源代码：</a:t>
            </a:r>
            <a:endParaRPr lang="zh-CN" altLang="en-US" sz="1400" dirty="0">
              <a:sym typeface="+mn-ea"/>
            </a:endParaRPr>
          </a:p>
          <a:p>
            <a:pPr marL="0" indent="0">
              <a:buNone/>
            </a:pPr>
            <a:r>
              <a:rPr lang="en-US" altLang="zh-CN" sz="1000" dirty="0">
                <a:sym typeface="+mn-ea"/>
              </a:rPr>
              <a:t>	</a:t>
            </a:r>
            <a:r>
              <a:rPr lang="en-US" altLang="zh-CN" sz="1000" dirty="0" err="1">
                <a:sym typeface="+mn-ea"/>
              </a:rPr>
              <a:t>git</a:t>
            </a:r>
            <a:r>
              <a:rPr lang="en-US" altLang="zh-CN" sz="1000" dirty="0">
                <a:sym typeface="+mn-ea"/>
              </a:rPr>
              <a:t> clone https://github.com/NKU-EmbeddedSystem/riscv64-ucore.git</a:t>
            </a:r>
          </a:p>
          <a:p>
            <a:pPr marL="0" indent="0">
              <a:buNone/>
            </a:pPr>
            <a:endParaRPr lang="zh-CN" altLang="en-US" sz="1000" dirty="0">
              <a:sym typeface="+mn-ea"/>
            </a:endParaRPr>
          </a:p>
          <a:p>
            <a:pPr marL="0" indent="0">
              <a:buNone/>
            </a:pPr>
            <a:endParaRPr lang="zh-CN" altLang="en-US" sz="1000" dirty="0">
              <a:sym typeface="+mn-ea"/>
            </a:endParaRPr>
          </a:p>
          <a:p>
            <a:pPr marL="0" indent="0">
              <a:buNone/>
            </a:pPr>
            <a:endParaRPr lang="zh-CN" altLang="en-US" sz="1000" dirty="0">
              <a:sym typeface="+mn-ea"/>
            </a:endParaRPr>
          </a:p>
          <a:p>
            <a:pPr marL="0" indent="0">
              <a:buNone/>
            </a:pPr>
            <a:endParaRPr lang="zh-CN" altLang="en-US" sz="1000" dirty="0">
              <a:sym typeface="+mn-ea"/>
            </a:endParaRPr>
          </a:p>
          <a:p>
            <a:pPr marL="0" indent="0">
              <a:buNone/>
            </a:pPr>
            <a:endParaRPr lang="zh-CN" altLang="en-US" sz="1000" dirty="0">
              <a:sym typeface="+mn-ea"/>
            </a:endParaRPr>
          </a:p>
          <a:p>
            <a:pPr marL="0" indent="0">
              <a:buNone/>
            </a:pPr>
            <a:r>
              <a:rPr lang="zh-CN" altLang="en-US" sz="1000" dirty="0">
                <a:sym typeface="+mn-ea"/>
              </a:rPr>
              <a:t>下载工具链：</a:t>
            </a:r>
          </a:p>
          <a:p>
            <a:pPr marL="0" indent="0">
              <a:buNone/>
            </a:pPr>
            <a:r>
              <a:rPr lang="en-US" altLang="zh-CN" sz="1000" dirty="0">
                <a:sym typeface="+mn-ea"/>
              </a:rPr>
              <a:t>	</a:t>
            </a:r>
            <a:r>
              <a:rPr lang="en-US" altLang="zh-CN" sz="1000" dirty="0" err="1">
                <a:sym typeface="+mn-ea"/>
              </a:rPr>
              <a:t>sifive</a:t>
            </a:r>
            <a:r>
              <a:rPr lang="zh-CN" altLang="en-US" sz="1000" dirty="0">
                <a:sym typeface="+mn-ea"/>
              </a:rPr>
              <a:t>网站下载riscv64-unknown-elf-gcc-8.3.0-2020.04.0-x86_64-linux-ubuntu14.tar（版本可能不同，但没关系）</a:t>
            </a:r>
          </a:p>
          <a:p>
            <a:pPr marL="0" indent="0">
              <a:buNone/>
            </a:pPr>
            <a:r>
              <a:rPr lang="en-US" altLang="zh-CN" sz="1000" dirty="0">
                <a:sym typeface="+mn-ea"/>
              </a:rPr>
              <a:t>	</a:t>
            </a:r>
            <a:r>
              <a:rPr lang="zh-CN" altLang="en-US" sz="1000" dirty="0">
                <a:sym typeface="+mn-ea"/>
              </a:rPr>
              <a:t>解压到合适的目录下（比如</a:t>
            </a:r>
            <a:r>
              <a:rPr lang="en-US" altLang="zh-CN" sz="1000" dirty="0">
                <a:sym typeface="+mn-ea"/>
              </a:rPr>
              <a:t>/</a:t>
            </a:r>
            <a:r>
              <a:rPr lang="en-US" altLang="zh-CN" sz="1000" dirty="0" err="1">
                <a:sym typeface="+mn-ea"/>
              </a:rPr>
              <a:t>usr</a:t>
            </a:r>
            <a:r>
              <a:rPr lang="en-US" altLang="zh-CN" sz="1000" dirty="0">
                <a:sym typeface="+mn-ea"/>
              </a:rPr>
              <a:t>/lib</a:t>
            </a:r>
            <a:r>
              <a:rPr lang="zh-CN" altLang="en-US" sz="1000" dirty="0">
                <a:sym typeface="+mn-ea"/>
              </a:rPr>
              <a:t>）</a:t>
            </a:r>
          </a:p>
          <a:p>
            <a:pPr marL="0" indent="0">
              <a:buNone/>
            </a:pPr>
            <a:r>
              <a:rPr lang="en-US" altLang="zh-CN" sz="1000" dirty="0">
                <a:sym typeface="+mn-ea"/>
              </a:rPr>
              <a:t>	</a:t>
            </a:r>
            <a:r>
              <a:rPr lang="zh-CN" altLang="en-US" sz="1000" dirty="0">
                <a:sym typeface="+mn-ea"/>
              </a:rPr>
              <a:t>修改</a:t>
            </a:r>
            <a:r>
              <a:rPr lang="en-US" altLang="zh-CN" sz="1000" dirty="0">
                <a:sym typeface="+mn-ea"/>
              </a:rPr>
              <a:t>PATH</a:t>
            </a:r>
            <a:r>
              <a:rPr lang="zh-CN" altLang="en-US" sz="1000" dirty="0">
                <a:sym typeface="+mn-ea"/>
              </a:rPr>
              <a:t>（如</a:t>
            </a:r>
            <a:r>
              <a:rPr lang="en-US" altLang="zh-CN" sz="1000" dirty="0">
                <a:sym typeface="+mn-ea"/>
              </a:rPr>
              <a:t>~/.profile</a:t>
            </a:r>
            <a:r>
              <a:rPr lang="zh-CN" altLang="en-US" sz="1000" dirty="0">
                <a:sym typeface="+mn-ea"/>
              </a:rPr>
              <a:t>），将这个文件夹添加到</a:t>
            </a:r>
            <a:r>
              <a:rPr lang="en-US" altLang="zh-CN" sz="1000" dirty="0">
                <a:sym typeface="+mn-ea"/>
              </a:rPr>
              <a:t>PATH</a:t>
            </a:r>
            <a:r>
              <a:rPr lang="zh-CN" altLang="en-US" sz="1000" dirty="0">
                <a:sym typeface="+mn-ea"/>
              </a:rPr>
              <a:t>中，尝试查看版本即可：</a:t>
            </a:r>
          </a:p>
          <a:p>
            <a:pPr marL="0" indent="0">
              <a:buNone/>
            </a:pPr>
            <a:endParaRPr lang="zh-CN" altLang="en-US" sz="2000" dirty="0">
              <a:sym typeface="+mn-ea"/>
            </a:endParaRPr>
          </a:p>
          <a:p>
            <a:pPr marL="0" indent="0">
              <a:buNone/>
            </a:pPr>
            <a:endParaRPr lang="zh-CN" altLang="en-US" sz="2000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74550"/>
            <a:ext cx="10897380" cy="21193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72" y="2771140"/>
            <a:ext cx="8526256" cy="157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8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在模拟器上运行</a:t>
            </a:r>
            <a:r>
              <a:rPr lang="en-US" altLang="zh-CN">
                <a:sym typeface="+mn-ea"/>
              </a:rPr>
              <a:t>RISC-V ucore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92510" cy="4351655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前置条件</a:t>
            </a:r>
            <a:r>
              <a:rPr lang="en-US" altLang="zh-CN" sz="2800" dirty="0">
                <a:sym typeface="+mn-ea"/>
              </a:rPr>
              <a:t>——</a:t>
            </a:r>
            <a:r>
              <a:rPr lang="zh-CN" altLang="en-US" sz="2800" dirty="0">
                <a:sym typeface="+mn-ea"/>
              </a:rPr>
              <a:t>具体命令：</a:t>
            </a:r>
          </a:p>
          <a:p>
            <a:pPr marL="0" indent="0">
              <a:buNone/>
            </a:pPr>
            <a:endParaRPr lang="zh-CN" altLang="en-US" sz="1000" dirty="0">
              <a:sym typeface="+mn-ea"/>
            </a:endParaRPr>
          </a:p>
          <a:p>
            <a:pPr marL="0" indent="0">
              <a:buNone/>
            </a:pPr>
            <a:r>
              <a:rPr lang="zh-CN" altLang="en-US" sz="2000" dirty="0">
                <a:sym typeface="+mn-ea"/>
              </a:rPr>
              <a:t>下载模拟器：</a:t>
            </a:r>
          </a:p>
          <a:p>
            <a:pPr marL="0" indent="0">
              <a:buNone/>
            </a:pPr>
            <a:r>
              <a:rPr lang="en-US" altLang="zh-CN" sz="1000" dirty="0">
                <a:sym typeface="+mn-ea"/>
              </a:rPr>
              <a:t>	</a:t>
            </a:r>
          </a:p>
          <a:p>
            <a:pPr marL="0" indent="0">
              <a:buNone/>
            </a:pPr>
            <a:r>
              <a:rPr lang="en-US" altLang="zh-CN" sz="1000" dirty="0">
                <a:sym typeface="+mn-ea"/>
              </a:rPr>
              <a:t>	</a:t>
            </a:r>
            <a:r>
              <a:rPr lang="en-US" altLang="zh-CN" sz="1800" dirty="0" err="1">
                <a:sym typeface="+mn-ea"/>
              </a:rPr>
              <a:t>wget</a:t>
            </a:r>
            <a:r>
              <a:rPr lang="en-US" altLang="zh-CN" sz="1800" dirty="0">
                <a:sym typeface="+mn-ea"/>
              </a:rPr>
              <a:t> </a:t>
            </a:r>
            <a:r>
              <a:rPr lang="en-US" altLang="zh-CN" sz="1800" dirty="0">
                <a:sym typeface="+mn-ea"/>
                <a:hlinkClick r:id="rId2"/>
              </a:rPr>
              <a:t>https://</a:t>
            </a:r>
            <a:r>
              <a:rPr lang="en-US" altLang="zh-CN" sz="1800" dirty="0" smtClean="0">
                <a:sym typeface="+mn-ea"/>
                <a:hlinkClick r:id="rId2"/>
              </a:rPr>
              <a:t>download.qemu.org/qemu-4.1.1.tar.xz</a:t>
            </a:r>
            <a:endParaRPr lang="en-US" altLang="zh-CN" sz="1800" dirty="0" smtClean="0">
              <a:sym typeface="+mn-ea"/>
            </a:endParaRPr>
          </a:p>
          <a:p>
            <a:pPr marL="0" indent="0">
              <a:buNone/>
            </a:pPr>
            <a:r>
              <a:rPr lang="en-US" altLang="zh-CN" sz="1800" dirty="0">
                <a:sym typeface="+mn-ea"/>
              </a:rPr>
              <a:t>	tar </a:t>
            </a:r>
            <a:r>
              <a:rPr lang="en-US" altLang="zh-CN" sz="1800" dirty="0" err="1">
                <a:sym typeface="+mn-ea"/>
              </a:rPr>
              <a:t>xvJf</a:t>
            </a:r>
            <a:r>
              <a:rPr lang="en-US" altLang="zh-CN" sz="1800" dirty="0">
                <a:sym typeface="+mn-ea"/>
              </a:rPr>
              <a:t> qemu-4.1.1.tar.xz</a:t>
            </a:r>
          </a:p>
          <a:p>
            <a:pPr marL="0" indent="0">
              <a:buNone/>
            </a:pPr>
            <a:r>
              <a:rPr lang="en-US" altLang="zh-CN" sz="1800" dirty="0">
                <a:sym typeface="+mn-ea"/>
              </a:rPr>
              <a:t>	cd qemu-4.1.1</a:t>
            </a:r>
          </a:p>
          <a:p>
            <a:pPr marL="0" indent="0">
              <a:buNone/>
            </a:pPr>
            <a:r>
              <a:rPr lang="en-US" altLang="zh-CN" sz="1800" dirty="0">
                <a:sym typeface="+mn-ea"/>
              </a:rPr>
              <a:t>	./configure --target-list=riscv32-softmmu,riscv64-softmmu</a:t>
            </a:r>
          </a:p>
          <a:p>
            <a:pPr marL="0" indent="0">
              <a:buNone/>
            </a:pPr>
            <a:r>
              <a:rPr lang="en-US" altLang="zh-CN" sz="1800" dirty="0">
                <a:sym typeface="+mn-ea"/>
              </a:rPr>
              <a:t>	make -j</a:t>
            </a:r>
          </a:p>
          <a:p>
            <a:pPr marL="0" indent="0">
              <a:buNone/>
            </a:pPr>
            <a:r>
              <a:rPr lang="en-US" altLang="zh-CN" sz="1800" dirty="0">
                <a:sym typeface="+mn-ea"/>
              </a:rPr>
              <a:t>	</a:t>
            </a:r>
            <a:r>
              <a:rPr lang="zh-CN" altLang="en-US" sz="1800" dirty="0">
                <a:sym typeface="+mn-ea"/>
              </a:rPr>
              <a:t>修改</a:t>
            </a:r>
            <a:r>
              <a:rPr lang="en-US" altLang="zh-CN" sz="1800" dirty="0">
                <a:sym typeface="+mn-ea"/>
              </a:rPr>
              <a:t>PATH</a:t>
            </a:r>
            <a:r>
              <a:rPr lang="zh-CN" altLang="en-US" sz="1800" dirty="0">
                <a:sym typeface="+mn-ea"/>
              </a:rPr>
              <a:t>（如</a:t>
            </a:r>
            <a:r>
              <a:rPr lang="en-US" altLang="zh-CN" sz="1800" dirty="0">
                <a:sym typeface="+mn-ea"/>
              </a:rPr>
              <a:t>~/.profile</a:t>
            </a:r>
            <a:r>
              <a:rPr lang="zh-CN" altLang="en-US" sz="1800" dirty="0">
                <a:sym typeface="+mn-ea"/>
              </a:rPr>
              <a:t>），将当前</a:t>
            </a:r>
            <a:r>
              <a:rPr lang="en-US" altLang="zh-CN" sz="1800" dirty="0">
                <a:sym typeface="+mn-ea"/>
              </a:rPr>
              <a:t>qemu-4.1.1</a:t>
            </a:r>
            <a:r>
              <a:rPr lang="zh-CN" altLang="en-US" sz="1800" dirty="0">
                <a:sym typeface="+mn-ea"/>
              </a:rPr>
              <a:t>文件夹下的riscv32-softmmu、riscv</a:t>
            </a:r>
            <a:r>
              <a:rPr lang="en-US" altLang="zh-CN" sz="1800" dirty="0">
                <a:sym typeface="+mn-ea"/>
              </a:rPr>
              <a:t>64</a:t>
            </a:r>
            <a:r>
              <a:rPr lang="zh-CN" altLang="en-US" sz="1800" dirty="0">
                <a:sym typeface="+mn-ea"/>
              </a:rPr>
              <a:t>-softmmu文件夹均添加到</a:t>
            </a:r>
            <a:r>
              <a:rPr lang="en-US" altLang="zh-CN" sz="1800" dirty="0">
                <a:sym typeface="+mn-ea"/>
              </a:rPr>
              <a:t>PATH</a:t>
            </a:r>
            <a:r>
              <a:rPr lang="zh-CN" altLang="en-US" sz="1800" dirty="0">
                <a:sym typeface="+mn-ea"/>
              </a:rPr>
              <a:t>（其中包含着各自对应的</a:t>
            </a:r>
            <a:r>
              <a:rPr lang="en-US" altLang="zh-CN" sz="1800" dirty="0" err="1">
                <a:sym typeface="+mn-ea"/>
              </a:rPr>
              <a:t>qemu</a:t>
            </a:r>
            <a:r>
              <a:rPr lang="zh-CN" altLang="en-US" sz="1800" dirty="0">
                <a:sym typeface="+mn-ea"/>
              </a:rPr>
              <a:t>命令版本），尝试查看版本即可</a:t>
            </a:r>
          </a:p>
          <a:p>
            <a:pPr marL="0" indent="0">
              <a:buNone/>
            </a:pPr>
            <a:endParaRPr lang="zh-CN" altLang="en-US" sz="4400" dirty="0">
              <a:sym typeface="+mn-ea"/>
            </a:endParaRPr>
          </a:p>
          <a:p>
            <a:pPr marL="0" indent="0">
              <a:buNone/>
            </a:pPr>
            <a:endParaRPr lang="zh-CN" altLang="en-US" sz="44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46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在模拟器上运行</a:t>
            </a:r>
            <a:r>
              <a:rPr lang="en-US" altLang="zh-CN">
                <a:sym typeface="+mn-ea"/>
              </a:rPr>
              <a:t>RISC-V ucore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92510" cy="4351655"/>
          </a:xfrm>
        </p:spPr>
        <p:txBody>
          <a:bodyPr>
            <a:normAutofit/>
          </a:bodyPr>
          <a:lstStyle/>
          <a:p>
            <a:r>
              <a:rPr lang="zh-CN" altLang="en-US" sz="2800">
                <a:sym typeface="+mn-ea"/>
              </a:rPr>
              <a:t>前置条件</a:t>
            </a:r>
            <a:r>
              <a:rPr lang="en-US" altLang="zh-CN" sz="2800">
                <a:sym typeface="+mn-ea"/>
              </a:rPr>
              <a:t>——</a:t>
            </a:r>
            <a:r>
              <a:rPr lang="zh-CN" altLang="en-US" sz="2800">
                <a:sym typeface="+mn-ea"/>
              </a:rPr>
              <a:t>具体命令：</a:t>
            </a:r>
          </a:p>
          <a:p>
            <a:pPr marL="0" indent="0">
              <a:buNone/>
            </a:pPr>
            <a:r>
              <a:rPr lang="zh-CN" altLang="en-US" sz="1000">
                <a:sym typeface="+mn-ea"/>
              </a:rPr>
              <a:t>配置</a:t>
            </a:r>
            <a:r>
              <a:rPr lang="en-US" altLang="zh-CN" sz="1000">
                <a:sym typeface="+mn-ea"/>
              </a:rPr>
              <a:t>qemu</a:t>
            </a:r>
            <a:r>
              <a:rPr lang="zh-CN" altLang="en-US" sz="1000">
                <a:sym typeface="+mn-ea"/>
              </a:rPr>
              <a:t>中可能需要安装几次依赖库：</a:t>
            </a:r>
          </a:p>
          <a:p>
            <a:pPr marL="0" indent="0">
              <a:buNone/>
            </a:pPr>
            <a:r>
              <a:rPr lang="en-US" altLang="zh-CN" sz="1000">
                <a:sym typeface="+mn-ea"/>
              </a:rPr>
              <a:t>1. glib ==&gt; sudo apt install libglib2.0-dev</a:t>
            </a:r>
          </a:p>
          <a:p>
            <a:pPr marL="0" indent="0">
              <a:buNone/>
            </a:pPr>
            <a:endParaRPr lang="en-US" altLang="zh-CN" sz="1000">
              <a:sym typeface="+mn-ea"/>
            </a:endParaRPr>
          </a:p>
          <a:p>
            <a:pPr marL="0" indent="0">
              <a:buNone/>
            </a:pPr>
            <a:endParaRPr lang="en-US" altLang="zh-CN" sz="1000">
              <a:sym typeface="+mn-ea"/>
            </a:endParaRPr>
          </a:p>
          <a:p>
            <a:pPr marL="0" indent="0">
              <a:buNone/>
            </a:pPr>
            <a:endParaRPr lang="en-US" altLang="zh-CN" sz="1000">
              <a:sym typeface="+mn-ea"/>
            </a:endParaRPr>
          </a:p>
          <a:p>
            <a:pPr marL="0" indent="0">
              <a:buNone/>
            </a:pPr>
            <a:endParaRPr lang="en-US" altLang="zh-CN" sz="1000">
              <a:sym typeface="+mn-ea"/>
            </a:endParaRPr>
          </a:p>
          <a:p>
            <a:pPr marL="0" indent="0">
              <a:buNone/>
            </a:pPr>
            <a:r>
              <a:rPr lang="en-US" altLang="zh-CN" sz="1000">
                <a:sym typeface="+mn-ea"/>
              </a:rPr>
              <a:t>2. pixman ==&gt; sudo apt install libpixman-1-dev</a:t>
            </a:r>
          </a:p>
          <a:p>
            <a:pPr marL="0" indent="0">
              <a:buNone/>
            </a:pPr>
            <a:endParaRPr lang="en-US" altLang="zh-CN" sz="1000">
              <a:sym typeface="+mn-ea"/>
            </a:endParaRPr>
          </a:p>
          <a:p>
            <a:pPr marL="0" indent="0">
              <a:buNone/>
            </a:pPr>
            <a:endParaRPr lang="en-US" altLang="zh-CN" sz="1000">
              <a:sym typeface="+mn-ea"/>
            </a:endParaRPr>
          </a:p>
          <a:p>
            <a:pPr marL="0" indent="0">
              <a:buNone/>
            </a:pPr>
            <a:endParaRPr lang="en-US" altLang="zh-CN" sz="1000">
              <a:sym typeface="+mn-ea"/>
            </a:endParaRPr>
          </a:p>
          <a:p>
            <a:pPr marL="0" indent="0">
              <a:buNone/>
            </a:pPr>
            <a:endParaRPr lang="en-US" altLang="zh-CN" sz="1000">
              <a:sym typeface="+mn-ea"/>
            </a:endParaRPr>
          </a:p>
          <a:p>
            <a:pPr marL="0" indent="0">
              <a:buNone/>
            </a:pPr>
            <a:r>
              <a:rPr lang="zh-CN" altLang="en-US" sz="1000">
                <a:sym typeface="+mn-ea"/>
              </a:rPr>
              <a:t>成功后可以看到</a:t>
            </a:r>
            <a:r>
              <a:rPr lang="en-US" altLang="zh-CN" sz="1000">
                <a:sym typeface="+mn-ea"/>
              </a:rPr>
              <a:t>riscv32-softmmu</a:t>
            </a:r>
            <a:r>
              <a:rPr lang="zh-CN" altLang="en-US" sz="1000">
                <a:sym typeface="+mn-ea"/>
              </a:rPr>
              <a:t>和</a:t>
            </a:r>
            <a:r>
              <a:rPr lang="en-US" altLang="zh-CN" sz="1000">
                <a:sym typeface="+mn-ea"/>
              </a:rPr>
              <a:t>riscv64-softmmu</a:t>
            </a:r>
            <a:r>
              <a:rPr lang="zh-CN" altLang="en-US" sz="1000">
                <a:sym typeface="+mn-ea"/>
              </a:rPr>
              <a:t>两个文件夹</a:t>
            </a:r>
          </a:p>
          <a:p>
            <a:pPr marL="0" indent="0">
              <a:buNone/>
            </a:pPr>
            <a:r>
              <a:rPr lang="zh-CN" altLang="en-US" sz="1000">
                <a:sym typeface="+mn-ea"/>
              </a:rPr>
              <a:t>但目前里面还几乎是空的，我们接着</a:t>
            </a:r>
            <a:r>
              <a:rPr lang="en-US" altLang="zh-CN" sz="1000">
                <a:sym typeface="+mn-ea"/>
              </a:rPr>
              <a:t>make -j</a:t>
            </a:r>
          </a:p>
          <a:p>
            <a:pPr marL="0" indent="0">
              <a:buNone/>
            </a:pPr>
            <a:endParaRPr lang="zh-CN" altLang="en-US" sz="2000">
              <a:sym typeface="+mn-ea"/>
            </a:endParaRPr>
          </a:p>
          <a:p>
            <a:pPr marL="0" indent="0">
              <a:buNone/>
            </a:pPr>
            <a:endParaRPr lang="zh-CN" altLang="en-US" sz="200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4" y="2809874"/>
            <a:ext cx="11302790" cy="8562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14" y="4123294"/>
            <a:ext cx="11526066" cy="1029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324" y="1982625"/>
            <a:ext cx="10413865" cy="487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2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在模拟器上运行</a:t>
            </a:r>
            <a:r>
              <a:rPr lang="en-US" altLang="zh-CN">
                <a:sym typeface="+mn-ea"/>
              </a:rPr>
              <a:t>RISC-V ucore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92510" cy="4351655"/>
          </a:xfrm>
        </p:spPr>
        <p:txBody>
          <a:bodyPr>
            <a:normAutofit/>
          </a:bodyPr>
          <a:lstStyle/>
          <a:p>
            <a:r>
              <a:rPr lang="zh-CN" altLang="en-US" sz="2800">
                <a:sym typeface="+mn-ea"/>
              </a:rPr>
              <a:t>前置条件</a:t>
            </a:r>
            <a:r>
              <a:rPr lang="en-US" altLang="zh-CN" sz="2800">
                <a:sym typeface="+mn-ea"/>
              </a:rPr>
              <a:t>——</a:t>
            </a:r>
            <a:r>
              <a:rPr lang="zh-CN" altLang="en-US" sz="2800">
                <a:sym typeface="+mn-ea"/>
              </a:rPr>
              <a:t>具体命令：</a:t>
            </a:r>
          </a:p>
          <a:p>
            <a:pPr marL="0" indent="0">
              <a:buNone/>
            </a:pPr>
            <a:endParaRPr lang="zh-CN" altLang="en-US" sz="1000">
              <a:sym typeface="+mn-ea"/>
            </a:endParaRPr>
          </a:p>
          <a:p>
            <a:pPr marL="0" indent="0">
              <a:buNone/>
            </a:pPr>
            <a:r>
              <a:rPr lang="zh-CN" altLang="en-US" sz="1000">
                <a:sym typeface="+mn-ea"/>
              </a:rPr>
              <a:t>最后修改</a:t>
            </a:r>
            <a:r>
              <a:rPr lang="en-US" altLang="zh-CN" sz="1000">
                <a:sym typeface="+mn-ea"/>
              </a:rPr>
              <a:t>PATH</a:t>
            </a:r>
            <a:r>
              <a:rPr lang="zh-CN" altLang="en-US" sz="1000">
                <a:sym typeface="+mn-ea"/>
              </a:rPr>
              <a:t>（如</a:t>
            </a:r>
            <a:r>
              <a:rPr lang="en-US" altLang="zh-CN" sz="1000">
                <a:sym typeface="+mn-ea"/>
              </a:rPr>
              <a:t>~/.profile</a:t>
            </a:r>
            <a:r>
              <a:rPr lang="zh-CN" altLang="en-US" sz="1000">
                <a:sym typeface="+mn-ea"/>
              </a:rPr>
              <a:t>），尝试查看版本即可：</a:t>
            </a:r>
          </a:p>
          <a:p>
            <a:pPr marL="0" indent="0">
              <a:buNone/>
            </a:pPr>
            <a:r>
              <a:rPr lang="en-US" altLang="zh-CN" sz="1000">
                <a:sym typeface="+mn-ea"/>
              </a:rPr>
              <a:t>	</a:t>
            </a:r>
            <a:endParaRPr lang="zh-CN" altLang="en-US" sz="2000">
              <a:sym typeface="+mn-ea"/>
            </a:endParaRPr>
          </a:p>
          <a:p>
            <a:pPr marL="0" indent="0">
              <a:buNone/>
            </a:pPr>
            <a:endParaRPr lang="zh-CN" altLang="en-US" sz="20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88" y="2966143"/>
            <a:ext cx="11124937" cy="133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在模拟器上运行</a:t>
            </a:r>
            <a:r>
              <a:rPr lang="en-US" altLang="zh-CN">
                <a:sym typeface="+mn-ea"/>
              </a:rPr>
              <a:t>RISC-V ucore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sym typeface="+mn-ea"/>
              </a:rPr>
              <a:t>运行：</a:t>
            </a:r>
          </a:p>
          <a:p>
            <a:pPr marL="0" indent="0">
              <a:buNone/>
            </a:pPr>
            <a:r>
              <a:rPr lang="zh-CN" altLang="en-US" sz="1800" dirty="0">
                <a:sym typeface="+mn-ea"/>
              </a:rPr>
              <a:t>至此，我们终于可以在自己的电脑上运行</a:t>
            </a:r>
            <a:r>
              <a:rPr lang="en-US" altLang="zh-CN" sz="1800" dirty="0">
                <a:sym typeface="+mn-ea"/>
              </a:rPr>
              <a:t>RISC-V </a:t>
            </a:r>
            <a:r>
              <a:rPr lang="en-US" altLang="zh-CN" sz="1800" dirty="0" err="1">
                <a:sym typeface="+mn-ea"/>
              </a:rPr>
              <a:t>ucore</a:t>
            </a:r>
            <a:r>
              <a:rPr lang="zh-CN" altLang="en-US" sz="1800" dirty="0">
                <a:sym typeface="+mn-ea"/>
              </a:rPr>
              <a:t>了！让我们来看看最终的</a:t>
            </a:r>
            <a:r>
              <a:rPr lang="en-US" altLang="zh-CN" sz="1800" dirty="0" err="1">
                <a:sym typeface="+mn-ea"/>
              </a:rPr>
              <a:t>ucore</a:t>
            </a:r>
            <a:r>
              <a:rPr lang="zh-CN" altLang="en-US" sz="1800" dirty="0">
                <a:sym typeface="+mn-ea"/>
              </a:rPr>
              <a:t>是怎样的</a:t>
            </a:r>
          </a:p>
          <a:p>
            <a:pPr marL="0" indent="0">
              <a:buNone/>
            </a:pPr>
            <a:r>
              <a:rPr lang="zh-CN" altLang="en-US" sz="1800" dirty="0">
                <a:sym typeface="+mn-ea"/>
              </a:rPr>
              <a:t>效果吧，我们切换到</a:t>
            </a:r>
            <a:r>
              <a:rPr lang="en-US" altLang="zh-CN" sz="1800" dirty="0">
                <a:sym typeface="+mn-ea"/>
              </a:rPr>
              <a:t>lab8</a:t>
            </a:r>
            <a:r>
              <a:rPr lang="zh-CN" altLang="en-US" sz="1800" dirty="0">
                <a:sym typeface="+mn-ea"/>
              </a:rPr>
              <a:t>并尝试</a:t>
            </a:r>
            <a:r>
              <a:rPr lang="en-US" altLang="zh-CN" sz="1800" dirty="0">
                <a:sym typeface="+mn-ea"/>
              </a:rPr>
              <a:t>make</a:t>
            </a:r>
            <a:r>
              <a:rPr lang="zh-CN" altLang="en-US" sz="1800" dirty="0">
                <a:sym typeface="+mn-ea"/>
              </a:rPr>
              <a:t>运行</a:t>
            </a:r>
            <a:r>
              <a:rPr lang="en-US" altLang="zh-CN" sz="1800" dirty="0" err="1">
                <a:sym typeface="+mn-ea"/>
              </a:rPr>
              <a:t>qemu</a:t>
            </a:r>
            <a:r>
              <a:rPr lang="zh-CN" altLang="en-US" sz="1800" dirty="0">
                <a:sym typeface="+mn-ea"/>
              </a:rPr>
              <a:t>：</a:t>
            </a:r>
          </a:p>
          <a:p>
            <a:pPr marL="0" indent="0"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en-US" altLang="zh-CN" sz="1800" dirty="0" err="1">
                <a:sym typeface="+mn-ea"/>
              </a:rPr>
              <a:t>git</a:t>
            </a:r>
            <a:r>
              <a:rPr lang="en-US" altLang="zh-CN" sz="1800" dirty="0">
                <a:sym typeface="+mn-ea"/>
              </a:rPr>
              <a:t> checkout -b lab8 origin/lab8</a:t>
            </a:r>
          </a:p>
          <a:p>
            <a:pPr marL="0" indent="0">
              <a:buNone/>
            </a:pPr>
            <a:r>
              <a:rPr lang="en-US" altLang="zh-CN" sz="1800" dirty="0">
                <a:sym typeface="+mn-ea"/>
              </a:rPr>
              <a:t>	make </a:t>
            </a:r>
            <a:r>
              <a:rPr lang="en-US" altLang="zh-CN" sz="1800" dirty="0" err="1" smtClean="0">
                <a:sym typeface="+mn-ea"/>
              </a:rPr>
              <a:t>qemu</a:t>
            </a:r>
            <a:endParaRPr lang="zh-CN" altLang="en-US" sz="1800" dirty="0"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732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师者</a:t>
            </a:r>
            <a:r>
              <a:rPr lang="en-US" altLang="zh-CN" dirty="0" smtClean="0"/>
              <a:t>,</a:t>
            </a:r>
            <a:r>
              <a:rPr lang="zh-CN" altLang="en-US" dirty="0" smtClean="0"/>
              <a:t>所以传道授业解惑也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-------《</a:t>
            </a:r>
            <a:r>
              <a:rPr lang="zh-CN" altLang="en-US" dirty="0" smtClean="0"/>
              <a:t>师说</a:t>
            </a:r>
            <a:r>
              <a:rPr lang="en-US" altLang="zh-CN" dirty="0" smtClean="0"/>
              <a:t>》</a:t>
            </a:r>
            <a:r>
              <a:rPr lang="zh-CN" altLang="en-US" dirty="0" smtClean="0"/>
              <a:t>韩愈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526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取得进展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u</a:t>
            </a:r>
            <a:r>
              <a:rPr lang="en-US" altLang="zh-CN" dirty="0" err="1" smtClean="0"/>
              <a:t>core</a:t>
            </a:r>
            <a:r>
              <a:rPr lang="en-US" altLang="zh-CN" dirty="0" smtClean="0"/>
              <a:t> on </a:t>
            </a:r>
            <a:r>
              <a:rPr lang="en-US" altLang="zh-CN" dirty="0" err="1" smtClean="0"/>
              <a:t>qemu</a:t>
            </a:r>
            <a:r>
              <a:rPr lang="en-US" altLang="zh-CN" dirty="0" smtClean="0"/>
              <a:t> riscv64</a:t>
            </a:r>
          </a:p>
          <a:p>
            <a:pPr lvl="1"/>
            <a:r>
              <a:rPr lang="en-US" altLang="zh-CN" dirty="0" smtClean="0"/>
              <a:t>Boot on BBL </a:t>
            </a:r>
            <a:r>
              <a:rPr lang="zh-CN" altLang="en-US" dirty="0" smtClean="0"/>
              <a:t>方睿丽，李先铎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Boot on </a:t>
            </a:r>
            <a:r>
              <a:rPr lang="en-US" altLang="zh-CN" dirty="0" err="1" smtClean="0"/>
              <a:t>OpenSBI</a:t>
            </a:r>
            <a:r>
              <a:rPr lang="en-US" altLang="zh-CN" dirty="0" smtClean="0"/>
              <a:t> </a:t>
            </a:r>
            <a:r>
              <a:rPr lang="zh-CN" altLang="en-US" dirty="0" smtClean="0"/>
              <a:t>李科，彭天祥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形成文档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https://nankai.gitbook.io/ucore-os-on-risc-v64/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092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同学们的收获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82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x86 vs RISC-V</a:t>
            </a:r>
            <a:r>
              <a:rPr lang="zh-CN" altLang="en-US">
                <a:solidFill>
                  <a:schemeClr val="tx1"/>
                </a:solidFill>
              </a:rPr>
              <a:t>：特权级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x86</a:t>
            </a:r>
            <a:r>
              <a:rPr lang="zh-CN" altLang="en-US" sz="2400" dirty="0" smtClean="0"/>
              <a:t>中虽然</a:t>
            </a:r>
            <a:r>
              <a:rPr lang="en-US" altLang="zh-CN" sz="2400" dirty="0"/>
              <a:t>ring</a:t>
            </a:r>
            <a:r>
              <a:rPr lang="zh-CN" altLang="en-US" sz="2400" dirty="0"/>
              <a:t>由</a:t>
            </a:r>
            <a:r>
              <a:rPr lang="en-US" altLang="zh-CN" sz="2400" dirty="0"/>
              <a:t>2</a:t>
            </a:r>
            <a:r>
              <a:rPr lang="zh-CN" altLang="en-US" sz="2400" dirty="0"/>
              <a:t>个</a:t>
            </a:r>
            <a:r>
              <a:rPr lang="en-US" altLang="zh-CN" sz="2400" dirty="0"/>
              <a:t>bit</a:t>
            </a:r>
            <a:r>
              <a:rPr lang="zh-CN" altLang="en-US" sz="2400" dirty="0"/>
              <a:t>描述，原则上有</a:t>
            </a:r>
            <a:r>
              <a:rPr lang="en-US" altLang="zh-CN" sz="2400" dirty="0"/>
              <a:t>4</a:t>
            </a:r>
            <a:r>
              <a:rPr lang="zh-CN" altLang="en-US" sz="2400" dirty="0"/>
              <a:t>种特权级，但实际种仅使用</a:t>
            </a:r>
            <a:r>
              <a:rPr lang="en-US" altLang="zh-CN" sz="2400" dirty="0"/>
              <a:t>ring 0</a:t>
            </a:r>
            <a:r>
              <a:rPr lang="zh-CN" altLang="en-US" sz="2400" dirty="0"/>
              <a:t>（内核态）与</a:t>
            </a:r>
            <a:r>
              <a:rPr lang="en-US" altLang="zh-CN" sz="2400" dirty="0"/>
              <a:t>ring 3</a:t>
            </a:r>
            <a:r>
              <a:rPr lang="zh-CN" altLang="en-US" sz="2400" dirty="0"/>
              <a:t>（用户态</a:t>
            </a:r>
            <a:r>
              <a:rPr lang="zh-CN" altLang="en-US" sz="2400" dirty="0" smtClean="0"/>
              <a:t>），而且段表现出一些“鸡肋”的意味</a:t>
            </a:r>
            <a:endParaRPr lang="en-US" altLang="zh-CN" sz="2400" dirty="0" smtClean="0"/>
          </a:p>
          <a:p>
            <a:r>
              <a:rPr lang="zh-CN" altLang="en-US" sz="2400" dirty="0" smtClean="0"/>
              <a:t>在</a:t>
            </a:r>
            <a:r>
              <a:rPr lang="en-US" altLang="zh-CN" sz="2400" dirty="0"/>
              <a:t>RISC-V</a:t>
            </a:r>
            <a:r>
              <a:rPr lang="zh-CN" altLang="en-US" sz="2400" dirty="0"/>
              <a:t>中，也有</a:t>
            </a:r>
            <a:r>
              <a:rPr lang="en-US" altLang="zh-CN" sz="2400" dirty="0"/>
              <a:t>2</a:t>
            </a:r>
            <a:r>
              <a:rPr lang="zh-CN" altLang="en-US" sz="2400" dirty="0"/>
              <a:t>个</a:t>
            </a:r>
            <a:r>
              <a:rPr lang="en-US" altLang="zh-CN" sz="2400" dirty="0" smtClean="0"/>
              <a:t>bit</a:t>
            </a:r>
            <a:r>
              <a:rPr lang="zh-CN" altLang="en-US" sz="2400" dirty="0" smtClean="0"/>
              <a:t>描述</a:t>
            </a:r>
            <a:r>
              <a:rPr lang="zh-CN" altLang="en-US" sz="2400" dirty="0"/>
              <a:t>特权级，但目前使用的有三种特权级机器模式（</a:t>
            </a:r>
            <a:r>
              <a:rPr lang="en-US" altLang="zh-CN" sz="2400" dirty="0"/>
              <a:t>M</a:t>
            </a:r>
            <a:r>
              <a:rPr lang="zh-CN" altLang="en-US" sz="2400" dirty="0"/>
              <a:t>模式）、监管者模式（</a:t>
            </a:r>
            <a:r>
              <a:rPr lang="en-US" altLang="zh-CN" sz="2400" dirty="0"/>
              <a:t>S</a:t>
            </a:r>
            <a:r>
              <a:rPr lang="zh-CN" altLang="en-US" sz="2400" dirty="0"/>
              <a:t>模式）、用户模式（</a:t>
            </a:r>
            <a:r>
              <a:rPr lang="en-US" altLang="zh-CN" sz="2400" dirty="0"/>
              <a:t>U</a:t>
            </a:r>
            <a:r>
              <a:rPr lang="zh-CN" altLang="en-US" sz="2400" dirty="0"/>
              <a:t>模式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r>
              <a:rPr lang="en-US" altLang="zh-CN" sz="2400" dirty="0" smtClean="0"/>
              <a:t>S</a:t>
            </a:r>
            <a:r>
              <a:rPr lang="zh-CN" altLang="en-US" sz="2400" dirty="0"/>
              <a:t>模式与</a:t>
            </a:r>
            <a:r>
              <a:rPr lang="en-US" altLang="zh-CN" sz="2400" dirty="0"/>
              <a:t>U</a:t>
            </a:r>
            <a:r>
              <a:rPr lang="zh-CN" altLang="en-US" sz="2400" dirty="0"/>
              <a:t>模式即</a:t>
            </a:r>
            <a:r>
              <a:rPr lang="zh-CN" altLang="en-US" sz="2400" dirty="0" smtClean="0"/>
              <a:t>对应</a:t>
            </a:r>
            <a:r>
              <a:rPr lang="en-US" altLang="zh-CN" sz="2400" dirty="0" smtClean="0"/>
              <a:t>x86</a:t>
            </a:r>
            <a:r>
              <a:rPr lang="zh-CN" altLang="en-US" sz="2400" dirty="0"/>
              <a:t>的内核态和用户态，而</a:t>
            </a:r>
            <a:r>
              <a:rPr lang="en-US" altLang="zh-CN" sz="2400" dirty="0"/>
              <a:t>M</a:t>
            </a:r>
            <a:r>
              <a:rPr lang="zh-CN" altLang="en-US" sz="2400" dirty="0"/>
              <a:t>模式则</a:t>
            </a:r>
            <a:r>
              <a:rPr lang="zh-CN" altLang="en-US" sz="2400" dirty="0" smtClean="0"/>
              <a:t>是硬件管理使用的状态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CPU</a:t>
            </a:r>
            <a:r>
              <a:rPr lang="zh-CN" altLang="en-US" sz="2000" dirty="0"/>
              <a:t>上电刚开始运行时</a:t>
            </a:r>
            <a:r>
              <a:rPr lang="zh-CN" altLang="en-US" sz="2000" dirty="0" smtClean="0"/>
              <a:t>的一些</a:t>
            </a:r>
            <a:r>
              <a:rPr lang="zh-CN" altLang="en-US" sz="2000" dirty="0"/>
              <a:t>必要的硬件</a:t>
            </a:r>
            <a:r>
              <a:rPr lang="zh-CN" altLang="en-US" sz="2000" dirty="0" smtClean="0"/>
              <a:t>初始化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SBI</a:t>
            </a:r>
            <a:r>
              <a:rPr lang="zh-CN" altLang="en-US" sz="2000" dirty="0" smtClean="0"/>
              <a:t>调用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M</a:t>
            </a:r>
            <a:r>
              <a:rPr lang="zh-CN" altLang="en-US" sz="2000" dirty="0"/>
              <a:t>模式异常、</a:t>
            </a:r>
            <a:r>
              <a:rPr lang="zh-CN" altLang="en-US" sz="2000" dirty="0" smtClean="0"/>
              <a:t>中断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045" y="4490608"/>
            <a:ext cx="5721048" cy="231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x86 vs RISC-V</a:t>
            </a:r>
            <a:r>
              <a:rPr lang="zh-CN" altLang="en-US">
                <a:solidFill>
                  <a:schemeClr val="tx1"/>
                </a:solidFill>
              </a:rPr>
              <a:t>：控制寄存器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8950" y="143954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zh-CN" sz="1400" dirty="0" smtClean="0"/>
          </a:p>
          <a:p>
            <a:r>
              <a:rPr lang="en-US" altLang="zh-CN" sz="2400" dirty="0" smtClean="0"/>
              <a:t>X86</a:t>
            </a:r>
            <a:r>
              <a:rPr lang="zh-CN" altLang="en-US" sz="2400" dirty="0" smtClean="0"/>
              <a:t>中</a:t>
            </a:r>
            <a:r>
              <a:rPr lang="en-US" altLang="zh-CN" sz="2400" dirty="0" smtClean="0"/>
              <a:t>CR0-CR3</a:t>
            </a:r>
            <a:r>
              <a:rPr lang="zh-CN" altLang="en-US" sz="2400" dirty="0" smtClean="0"/>
              <a:t>几个专用的寄存器</a:t>
            </a:r>
            <a:endParaRPr lang="en-US" altLang="zh-CN" sz="2400" dirty="0" smtClean="0"/>
          </a:p>
          <a:p>
            <a:r>
              <a:rPr lang="en-US" altLang="zh-CN" sz="2400" dirty="0" smtClean="0"/>
              <a:t>RISC-V</a:t>
            </a:r>
            <a:r>
              <a:rPr lang="zh-CN" altLang="en-US" sz="2400" dirty="0" smtClean="0"/>
              <a:t>有</a:t>
            </a:r>
            <a:r>
              <a:rPr lang="zh-CN" altLang="en-US" sz="2400" dirty="0"/>
              <a:t>一系列控制寄存器（</a:t>
            </a:r>
            <a:r>
              <a:rPr lang="en-US" altLang="zh-CN" sz="2400" dirty="0"/>
              <a:t>Control and Status Register</a:t>
            </a:r>
            <a:r>
              <a:rPr lang="zh-CN" altLang="en-US" sz="2400" dirty="0"/>
              <a:t>，简称</a:t>
            </a:r>
            <a:r>
              <a:rPr lang="en-US" altLang="zh-CN" sz="2400" dirty="0"/>
              <a:t>CSR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r>
              <a:rPr lang="en-US" altLang="zh-CN" sz="2000" dirty="0" err="1" smtClean="0"/>
              <a:t>satp</a:t>
            </a:r>
            <a:r>
              <a:rPr lang="zh-CN" altLang="en-US" sz="2000" dirty="0" smtClean="0"/>
              <a:t>是</a:t>
            </a:r>
            <a:r>
              <a:rPr lang="zh-CN" altLang="en-US" sz="2000" dirty="0"/>
              <a:t>页目录基址相关的寄存器，同时也负责</a:t>
            </a:r>
            <a:r>
              <a:rPr lang="zh-CN" altLang="en-US" sz="2000" dirty="0" smtClean="0"/>
              <a:t>分页模式</a:t>
            </a:r>
            <a:endParaRPr lang="en-US" altLang="zh-CN" sz="2000" dirty="0" smtClean="0"/>
          </a:p>
          <a:p>
            <a:pPr lvl="1"/>
            <a:r>
              <a:rPr lang="en-US" altLang="zh-CN" sz="2000" dirty="0" err="1" smtClean="0"/>
              <a:t>stvec</a:t>
            </a:r>
            <a:r>
              <a:rPr lang="zh-CN" altLang="en-US" sz="2000" dirty="0" smtClean="0"/>
              <a:t>是</a:t>
            </a:r>
            <a:r>
              <a:rPr lang="zh-CN" altLang="en-US" sz="2000" dirty="0"/>
              <a:t>中断</a:t>
            </a:r>
            <a:r>
              <a:rPr lang="en-US" altLang="zh-CN" sz="2000" dirty="0"/>
              <a:t>handler</a:t>
            </a:r>
            <a:r>
              <a:rPr lang="zh-CN" altLang="en-US" sz="2000" dirty="0"/>
              <a:t>地址相关的</a:t>
            </a:r>
            <a:r>
              <a:rPr lang="zh-CN" altLang="en-US" sz="2000" dirty="0" smtClean="0"/>
              <a:t>寄存器</a:t>
            </a:r>
            <a:endParaRPr lang="en-US" altLang="zh-CN" sz="2800" dirty="0" smtClean="0"/>
          </a:p>
          <a:p>
            <a:pPr lvl="1"/>
            <a:r>
              <a:rPr lang="zh-CN" altLang="en-US" sz="2000" dirty="0" smtClean="0"/>
              <a:t>对</a:t>
            </a:r>
            <a:r>
              <a:rPr lang="en-US" altLang="zh-CN" sz="2000" dirty="0"/>
              <a:t>CSR</a:t>
            </a:r>
            <a:r>
              <a:rPr lang="zh-CN" altLang="en-US" sz="2000" dirty="0"/>
              <a:t>的访问也预留出了单独的指令如</a:t>
            </a:r>
            <a:r>
              <a:rPr lang="en-US" altLang="zh-CN" sz="2000" dirty="0" err="1"/>
              <a:t>csrr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csrw</a:t>
            </a:r>
            <a:r>
              <a:rPr lang="zh-CN" altLang="en-US" sz="2000" dirty="0"/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89486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x86 vs RISC-V</a:t>
            </a:r>
            <a:r>
              <a:rPr lang="zh-CN" altLang="en-US">
                <a:solidFill>
                  <a:schemeClr val="tx1"/>
                </a:solidFill>
              </a:rPr>
              <a:t>：特权级切换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365024"/>
          </a:xfrm>
        </p:spPr>
        <p:txBody>
          <a:bodyPr>
            <a:noAutofit/>
          </a:bodyPr>
          <a:lstStyle/>
          <a:p>
            <a:r>
              <a:rPr lang="zh-CN" altLang="en-US" sz="2000" dirty="0" smtClean="0">
                <a:sym typeface="+mn-ea"/>
              </a:rPr>
              <a:t>使用</a:t>
            </a:r>
            <a:r>
              <a:rPr lang="en-US" altLang="zh-CN" sz="2000" dirty="0">
                <a:sym typeface="+mn-ea"/>
              </a:rPr>
              <a:t>MODE 0</a:t>
            </a:r>
            <a:r>
              <a:rPr lang="zh-CN" altLang="en-US" sz="2000" dirty="0">
                <a:sym typeface="+mn-ea"/>
              </a:rPr>
              <a:t>，所有中断</a:t>
            </a:r>
            <a:r>
              <a:rPr lang="en-US" altLang="zh-CN" sz="2000" dirty="0">
                <a:sym typeface="+mn-ea"/>
              </a:rPr>
              <a:t>/</a:t>
            </a:r>
            <a:r>
              <a:rPr lang="zh-CN" altLang="en-US" sz="2000" dirty="0">
                <a:sym typeface="+mn-ea"/>
              </a:rPr>
              <a:t>异常使用一个统一的</a:t>
            </a:r>
            <a:r>
              <a:rPr lang="en-US" altLang="zh-CN" sz="2000" dirty="0">
                <a:sym typeface="+mn-ea"/>
              </a:rPr>
              <a:t>handler</a:t>
            </a:r>
            <a:r>
              <a:rPr lang="zh-CN" altLang="en-US" sz="2000" dirty="0">
                <a:sym typeface="+mn-ea"/>
              </a:rPr>
              <a:t>来处理，避免重复地定义</a:t>
            </a:r>
            <a:r>
              <a:rPr lang="en-US" altLang="zh-CN" sz="2000" dirty="0" smtClean="0">
                <a:sym typeface="+mn-ea"/>
              </a:rPr>
              <a:t>handler</a:t>
            </a:r>
          </a:p>
          <a:p>
            <a:endParaRPr lang="en-US" altLang="zh-CN" sz="2000" dirty="0" smtClean="0">
              <a:sym typeface="+mn-ea"/>
            </a:endParaRPr>
          </a:p>
          <a:p>
            <a:endParaRPr lang="en-US" altLang="zh-CN" sz="2000" dirty="0">
              <a:sym typeface="+mn-ea"/>
            </a:endParaRPr>
          </a:p>
          <a:p>
            <a:endParaRPr lang="zh-CN" altLang="en-US" sz="2000" dirty="0">
              <a:sym typeface="+mn-ea"/>
            </a:endParaRPr>
          </a:p>
          <a:p>
            <a:r>
              <a:rPr lang="zh-CN" altLang="en-US" sz="2000" dirty="0" smtClean="0">
                <a:sym typeface="+mn-ea"/>
              </a:rPr>
              <a:t>在</a:t>
            </a:r>
            <a:r>
              <a:rPr lang="en-US" altLang="zh-CN" sz="2000" dirty="0">
                <a:sym typeface="+mn-ea"/>
              </a:rPr>
              <a:t>x86</a:t>
            </a:r>
            <a:r>
              <a:rPr lang="zh-CN" altLang="en-US" sz="2000" dirty="0">
                <a:sym typeface="+mn-ea"/>
              </a:rPr>
              <a:t>中栈切换、上下文保存全部是由硬件完成的，然而在</a:t>
            </a:r>
            <a:r>
              <a:rPr lang="en-US" altLang="zh-CN" sz="2000" dirty="0">
                <a:sym typeface="+mn-ea"/>
              </a:rPr>
              <a:t>RISC-V</a:t>
            </a:r>
            <a:r>
              <a:rPr lang="zh-CN" altLang="en-US" sz="2000" dirty="0">
                <a:sym typeface="+mn-ea"/>
              </a:rPr>
              <a:t>中，这些几乎全部都是由软件完成的</a:t>
            </a:r>
            <a:r>
              <a:rPr lang="zh-CN" altLang="en-US" sz="2000" dirty="0" smtClean="0">
                <a:sym typeface="+mn-ea"/>
              </a:rPr>
              <a:t>。</a:t>
            </a:r>
            <a:r>
              <a:rPr lang="en-US" altLang="zh-CN" sz="2000" dirty="0" err="1" smtClean="0">
                <a:sym typeface="+mn-ea"/>
              </a:rPr>
              <a:t>risc</a:t>
            </a:r>
            <a:r>
              <a:rPr lang="en-US" altLang="zh-CN" sz="2000" dirty="0" smtClean="0">
                <a:sym typeface="+mn-ea"/>
              </a:rPr>
              <a:t>-v </a:t>
            </a:r>
            <a:r>
              <a:rPr lang="en-US" altLang="zh-CN" sz="2000" dirty="0" err="1">
                <a:sym typeface="+mn-ea"/>
              </a:rPr>
              <a:t>ucore</a:t>
            </a:r>
            <a:r>
              <a:rPr lang="zh-CN" altLang="en-US" sz="2000" dirty="0">
                <a:sym typeface="+mn-ea"/>
              </a:rPr>
              <a:t>中使用了</a:t>
            </a:r>
            <a:r>
              <a:rPr lang="en-US" altLang="zh-CN" sz="2000" dirty="0" err="1">
                <a:sym typeface="+mn-ea"/>
              </a:rPr>
              <a:t>sscratch</a:t>
            </a:r>
            <a:r>
              <a:rPr lang="zh-CN" altLang="en-US" sz="2000" dirty="0">
                <a:sym typeface="+mn-ea"/>
              </a:rPr>
              <a:t>寄存器来</a:t>
            </a:r>
            <a:r>
              <a:rPr lang="zh-CN" altLang="en-US" sz="2000" dirty="0" smtClean="0">
                <a:sym typeface="+mn-ea"/>
              </a:rPr>
              <a:t>保存内核栈指针</a:t>
            </a:r>
            <a:r>
              <a:rPr lang="en-US" altLang="zh-CN" sz="2000" dirty="0" smtClean="0">
                <a:sym typeface="+mn-ea"/>
              </a:rPr>
              <a:t>, </a:t>
            </a:r>
            <a:r>
              <a:rPr lang="zh-CN" altLang="en-US" sz="2000" dirty="0" smtClean="0">
                <a:sym typeface="+mn-ea"/>
              </a:rPr>
              <a:t>替换</a:t>
            </a:r>
            <a:r>
              <a:rPr lang="zh-CN" altLang="en-US" sz="2000" dirty="0">
                <a:sym typeface="+mn-ea"/>
              </a:rPr>
              <a:t>完栈指针后手动保存上下文</a:t>
            </a:r>
            <a:r>
              <a:rPr lang="zh-CN" altLang="en-US" sz="2000" dirty="0" smtClean="0">
                <a:sym typeface="+mn-ea"/>
              </a:rPr>
              <a:t>信息，提高了实现者的灵活性</a:t>
            </a:r>
            <a:endParaRPr lang="zh-CN" altLang="en-US" sz="20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846" y="2224768"/>
            <a:ext cx="3753485" cy="873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596" y="2190795"/>
            <a:ext cx="3580765" cy="9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1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x86 vs RISC-V</a:t>
            </a:r>
            <a:r>
              <a:rPr lang="zh-CN" altLang="en-US">
                <a:solidFill>
                  <a:schemeClr val="tx1"/>
                </a:solidFill>
              </a:rPr>
              <a:t>：内存寻址模式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x86</a:t>
            </a:r>
            <a:r>
              <a:rPr lang="zh-CN" altLang="en-US" sz="2000" dirty="0"/>
              <a:t>中使用分段</a:t>
            </a:r>
            <a:r>
              <a:rPr lang="en-US" altLang="zh-CN" sz="2000" dirty="0"/>
              <a:t>+</a:t>
            </a:r>
            <a:r>
              <a:rPr lang="zh-CN" altLang="en-US" sz="2000" dirty="0"/>
              <a:t>分页的寻址模式，原则上需要经过逻辑地址（段地址）</a:t>
            </a:r>
            <a:r>
              <a:rPr lang="en-US" altLang="zh-CN" sz="2000" dirty="0"/>
              <a:t>=&gt; </a:t>
            </a:r>
            <a:r>
              <a:rPr lang="zh-CN" altLang="en-US" sz="2000" dirty="0"/>
              <a:t>线性地址（虚拟地址）</a:t>
            </a:r>
            <a:r>
              <a:rPr lang="en-US" altLang="zh-CN" sz="2000" dirty="0"/>
              <a:t>=&gt; </a:t>
            </a:r>
            <a:r>
              <a:rPr lang="zh-CN" altLang="en-US" sz="2000" dirty="0"/>
              <a:t>物理地址的转换</a:t>
            </a:r>
            <a:r>
              <a:rPr lang="zh-CN" altLang="en-US" sz="2000" dirty="0" smtClean="0"/>
              <a:t>流程</a:t>
            </a:r>
            <a:endParaRPr lang="en-US" altLang="zh-CN" sz="2000" dirty="0" smtClean="0"/>
          </a:p>
          <a:p>
            <a:pPr lvl="1"/>
            <a:r>
              <a:rPr lang="zh-CN" altLang="en-US" sz="1600" dirty="0" smtClean="0"/>
              <a:t>但</a:t>
            </a:r>
            <a:r>
              <a:rPr lang="zh-CN" altLang="en-US" sz="1600" dirty="0"/>
              <a:t>由于</a:t>
            </a:r>
            <a:r>
              <a:rPr lang="zh-CN" altLang="en-US" sz="1600" dirty="0" smtClean="0"/>
              <a:t>使用</a:t>
            </a:r>
            <a:r>
              <a:rPr lang="zh-CN" altLang="en-US" sz="1600" dirty="0"/>
              <a:t>平坦模式，代码段、数据段基址都为</a:t>
            </a:r>
            <a:r>
              <a:rPr lang="en-US" altLang="zh-CN" sz="1600" dirty="0"/>
              <a:t>0</a:t>
            </a:r>
            <a:r>
              <a:rPr lang="zh-CN" altLang="en-US" sz="1600" dirty="0"/>
              <a:t>，因此除了会影响到特权级切换，分段对地址翻译的影响不大，实际上大部分内存访问</a:t>
            </a:r>
            <a:r>
              <a:rPr lang="zh-CN" altLang="en-US" sz="1600" dirty="0" smtClean="0"/>
              <a:t>可以视为</a:t>
            </a:r>
            <a:r>
              <a:rPr lang="zh-CN" altLang="en-US" sz="1600" dirty="0"/>
              <a:t>虚拟地址到物理地址的翻译。</a:t>
            </a:r>
          </a:p>
          <a:p>
            <a:endParaRPr lang="zh-CN" altLang="en-US" sz="2000" dirty="0"/>
          </a:p>
          <a:p>
            <a:r>
              <a:rPr lang="en-US" altLang="zh-CN" sz="2000" dirty="0"/>
              <a:t>RISC-V</a:t>
            </a:r>
            <a:r>
              <a:rPr lang="zh-CN" altLang="en-US" sz="2000" dirty="0"/>
              <a:t>中则没有繁琐的段的概念，只有开启或不开启分页（虚拟地址），分页未开启时，代码全部跑在物理地址上，开启分页后</a:t>
            </a:r>
            <a:r>
              <a:rPr lang="zh-CN" altLang="en-US" sz="2000" dirty="0" smtClean="0"/>
              <a:t>开始使用</a:t>
            </a:r>
            <a:r>
              <a:rPr lang="zh-CN" altLang="en-US" sz="2000" dirty="0"/>
              <a:t>页表、虚拟地址。</a:t>
            </a:r>
          </a:p>
        </p:txBody>
      </p:sp>
    </p:spTree>
    <p:extLst>
      <p:ext uri="{BB962C8B-B14F-4D97-AF65-F5344CB8AC3E}">
        <p14:creationId xmlns:p14="http://schemas.microsoft.com/office/powerpoint/2010/main" val="252687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x86 vs RISC-V</a:t>
            </a:r>
            <a:r>
              <a:rPr lang="zh-CN" altLang="en-US">
                <a:solidFill>
                  <a:schemeClr val="tx1"/>
                </a:solidFill>
              </a:rPr>
              <a:t>：页表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5282" y="1798320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dirty="0"/>
              <a:t>在页表层级方面，</a:t>
            </a:r>
            <a:r>
              <a:rPr lang="en-US" altLang="zh-CN" sz="1400" dirty="0"/>
              <a:t>32</a:t>
            </a:r>
            <a:r>
              <a:rPr lang="zh-CN" altLang="en-US" sz="1400" dirty="0"/>
              <a:t>位</a:t>
            </a:r>
            <a:r>
              <a:rPr lang="en-US" altLang="zh-CN" sz="1400" dirty="0"/>
              <a:t>x86</a:t>
            </a:r>
            <a:r>
              <a:rPr lang="zh-CN" altLang="en-US" sz="1400" dirty="0"/>
              <a:t>使用我们熟知的二级页表结构，为了支持大内存它还提供一些其他特性如</a:t>
            </a:r>
            <a:r>
              <a:rPr lang="en-US" altLang="zh-CN" sz="1400" dirty="0"/>
              <a:t>PSE(Page Size Extension)</a:t>
            </a:r>
            <a:r>
              <a:rPr lang="zh-CN" altLang="en-US" sz="1400" dirty="0"/>
              <a:t>将页的</a:t>
            </a:r>
            <a:r>
              <a:rPr lang="en-US" altLang="zh-CN" sz="1400" dirty="0"/>
              <a:t>4KB</a:t>
            </a:r>
          </a:p>
          <a:p>
            <a:pPr marL="0" indent="0">
              <a:buNone/>
            </a:pPr>
            <a:r>
              <a:rPr lang="zh-CN" altLang="en-US" sz="1400" dirty="0"/>
              <a:t>改为</a:t>
            </a:r>
            <a:r>
              <a:rPr lang="en-US" altLang="zh-CN" sz="1400" dirty="0"/>
              <a:t>4MB</a:t>
            </a:r>
            <a:r>
              <a:rPr lang="zh-CN" altLang="en-US" sz="1400" dirty="0"/>
              <a:t>、</a:t>
            </a:r>
            <a:r>
              <a:rPr lang="en-US" altLang="zh-CN" sz="1400" dirty="0"/>
              <a:t>PAE(Page Address Extension)</a:t>
            </a:r>
            <a:r>
              <a:rPr lang="zh-CN" altLang="en-US" sz="1400" dirty="0"/>
              <a:t>将页表</a:t>
            </a:r>
            <a:r>
              <a:rPr lang="en-US" altLang="zh-CN" sz="1400" dirty="0"/>
              <a:t>/</a:t>
            </a:r>
            <a:r>
              <a:rPr lang="zh-CN" altLang="en-US" sz="1400" dirty="0"/>
              <a:t>页目录项由</a:t>
            </a:r>
            <a:r>
              <a:rPr lang="en-US" altLang="zh-CN" sz="1400" dirty="0"/>
              <a:t>4</a:t>
            </a:r>
            <a:r>
              <a:rPr lang="zh-CN" altLang="en-US" sz="1400" dirty="0"/>
              <a:t>字节</a:t>
            </a:r>
            <a:r>
              <a:rPr lang="en-US" altLang="zh-CN" sz="1400" dirty="0"/>
              <a:t>-1024</a:t>
            </a:r>
            <a:r>
              <a:rPr lang="zh-CN" altLang="en-US" sz="1400" dirty="0"/>
              <a:t>项改为</a:t>
            </a:r>
            <a:r>
              <a:rPr lang="en-US" altLang="zh-CN" sz="1400" dirty="0"/>
              <a:t>8</a:t>
            </a:r>
            <a:r>
              <a:rPr lang="zh-CN" altLang="en-US" sz="1400" dirty="0"/>
              <a:t>字节</a:t>
            </a:r>
            <a:r>
              <a:rPr lang="en-US" altLang="zh-CN" sz="1400" dirty="0"/>
              <a:t>-512</a:t>
            </a:r>
            <a:r>
              <a:rPr lang="zh-CN" altLang="en-US" sz="1400" dirty="0"/>
              <a:t>项等等。</a:t>
            </a:r>
          </a:p>
          <a:p>
            <a:pPr marL="0" indent="0">
              <a:buNone/>
            </a:pPr>
            <a:endParaRPr lang="zh-CN" altLang="en-US" sz="1800" dirty="0"/>
          </a:p>
          <a:p>
            <a:pPr marL="0" indent="0">
              <a:buNone/>
            </a:pPr>
            <a:r>
              <a:rPr lang="en-US" altLang="zh-CN" sz="1400" dirty="0"/>
              <a:t>64</a:t>
            </a:r>
            <a:r>
              <a:rPr lang="zh-CN" altLang="en-US" sz="1400" dirty="0"/>
              <a:t>位下</a:t>
            </a:r>
            <a:r>
              <a:rPr lang="en-US" altLang="zh-CN" sz="1400" dirty="0"/>
              <a:t>x86</a:t>
            </a:r>
            <a:r>
              <a:rPr lang="zh-CN" altLang="en-US" sz="1400" dirty="0"/>
              <a:t>默认使用</a:t>
            </a:r>
            <a:r>
              <a:rPr lang="en-US" altLang="zh-CN" sz="1400" dirty="0"/>
              <a:t>48</a:t>
            </a:r>
            <a:r>
              <a:rPr lang="zh-CN" altLang="en-US" sz="1400" dirty="0"/>
              <a:t>条地址线的四级页表结构，更新的处理器支持</a:t>
            </a:r>
          </a:p>
          <a:p>
            <a:pPr marL="0" indent="0">
              <a:buNone/>
            </a:pPr>
            <a:r>
              <a:rPr lang="en-US" altLang="zh-CN" sz="1400" dirty="0"/>
              <a:t>57</a:t>
            </a:r>
            <a:r>
              <a:rPr lang="zh-CN" altLang="en-US" sz="1400" dirty="0"/>
              <a:t>条地址线的五级页表结构：</a:t>
            </a:r>
            <a:r>
              <a:rPr lang="zh-CN" altLang="en-US" sz="1800" dirty="0"/>
              <a:t/>
            </a:r>
            <a:br>
              <a:rPr lang="zh-CN" altLang="en-US" sz="1800" dirty="0"/>
            </a:br>
            <a:endParaRPr lang="zh-CN" altLang="en-US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585" y="1961515"/>
            <a:ext cx="4053205" cy="3604895"/>
          </a:xfrm>
          <a:prstGeom prst="rect">
            <a:avLst/>
          </a:prstGeom>
        </p:spPr>
      </p:pic>
      <p:pic>
        <p:nvPicPr>
          <p:cNvPr id="6" name="图片 5" descr="1920px-Page_Tables_(5_levels).sv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675" y="3585845"/>
            <a:ext cx="2673985" cy="21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x86 vs RISC-V</a:t>
            </a:r>
            <a:r>
              <a:rPr lang="zh-CN" altLang="en-US">
                <a:solidFill>
                  <a:schemeClr val="tx1"/>
                </a:solidFill>
              </a:rPr>
              <a:t>：页表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8825" y="1341120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/>
              <a:t/>
            </a:r>
            <a:br>
              <a:rPr lang="zh-CN" altLang="en-US" sz="1800"/>
            </a:br>
            <a:r>
              <a:rPr lang="zh-CN" altLang="en-US" sz="1800"/>
              <a:t>相较之下，</a:t>
            </a:r>
            <a:r>
              <a:rPr lang="en-US" altLang="zh-CN" sz="1800"/>
              <a:t>RISC-V</a:t>
            </a:r>
            <a:r>
              <a:rPr lang="zh-CN" altLang="en-US" sz="1800"/>
              <a:t>的页表结构更加清晰明了，由</a:t>
            </a:r>
            <a:r>
              <a:rPr lang="en-US" altLang="zh-CN" sz="1800"/>
              <a:t>satp</a:t>
            </a:r>
            <a:r>
              <a:rPr lang="zh-CN" altLang="en-US" sz="1800"/>
              <a:t>寄存器来控制。</a:t>
            </a:r>
            <a:r>
              <a:rPr lang="en-US" altLang="zh-CN" sz="1800"/>
              <a:t>32</a:t>
            </a:r>
            <a:r>
              <a:rPr lang="zh-CN" altLang="en-US" sz="1800"/>
              <a:t>位下</a:t>
            </a:r>
            <a:r>
              <a:rPr lang="en-US" altLang="zh-CN" sz="1800"/>
              <a:t>satp</a:t>
            </a:r>
            <a:r>
              <a:rPr lang="zh-CN" altLang="en-US" sz="1800"/>
              <a:t>寄存器的格式：</a:t>
            </a:r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PPN</a:t>
            </a:r>
            <a:r>
              <a:rPr lang="zh-CN" altLang="en-US" sz="1800"/>
              <a:t>写入基址目录的页号（也就意味着必须是页对齐的），</a:t>
            </a:r>
            <a:r>
              <a:rPr lang="en-US" altLang="zh-CN" sz="1800"/>
              <a:t>mode</a:t>
            </a:r>
            <a:r>
              <a:rPr lang="zh-CN" altLang="en-US" sz="1800"/>
              <a:t>控制页表结构，支持的页表结构如下：</a:t>
            </a:r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所以其实</a:t>
            </a:r>
            <a:r>
              <a:rPr lang="en-US" altLang="zh-CN" sz="1800"/>
              <a:t>32</a:t>
            </a:r>
            <a:r>
              <a:rPr lang="zh-CN" altLang="en-US" sz="1800"/>
              <a:t>位下使用的就是经典的二级结构</a:t>
            </a:r>
          </a:p>
          <a:p>
            <a:pPr marL="0" indent="0">
              <a:buNone/>
            </a:pPr>
            <a:r>
              <a:rPr lang="en-US" altLang="zh-CN" sz="1800"/>
              <a:t>	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2118360"/>
            <a:ext cx="6184265" cy="11480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045" y="4033520"/>
            <a:ext cx="4888230" cy="81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8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x86 vs RISC-V</a:t>
            </a:r>
            <a:r>
              <a:rPr lang="zh-CN" altLang="en-US">
                <a:solidFill>
                  <a:schemeClr val="tx1"/>
                </a:solidFill>
              </a:rPr>
              <a:t>：页表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8825" y="1341120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800"/>
              <a:t/>
            </a:r>
            <a:br>
              <a:rPr lang="zh-CN" altLang="en-US" sz="1800"/>
            </a:br>
            <a:r>
              <a:rPr lang="en-US" altLang="zh-CN" sz="1400"/>
              <a:t>64</a:t>
            </a:r>
            <a:r>
              <a:rPr lang="zh-CN" altLang="en-US" sz="1400"/>
              <a:t>位下的选择更多一些：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zh-CN" altLang="en-US" sz="1400"/>
              <a:t>目前支持两种：</a:t>
            </a:r>
            <a:r>
              <a:rPr lang="en-US" altLang="zh-CN" sz="1400"/>
              <a:t>39</a:t>
            </a:r>
            <a:r>
              <a:rPr lang="zh-CN" altLang="en-US" sz="1400"/>
              <a:t>位三级和</a:t>
            </a:r>
            <a:r>
              <a:rPr lang="en-US" altLang="zh-CN" sz="1400"/>
              <a:t>48</a:t>
            </a:r>
            <a:r>
              <a:rPr lang="zh-CN" altLang="en-US" sz="1400"/>
              <a:t>位四级的页表结构，前者支持</a:t>
            </a:r>
            <a:r>
              <a:rPr lang="en-US" altLang="zh-CN" sz="1400"/>
              <a:t>512GB</a:t>
            </a:r>
            <a:r>
              <a:rPr lang="zh-CN" altLang="en-US" sz="1400"/>
              <a:t>内存，后者支持</a:t>
            </a:r>
            <a:r>
              <a:rPr lang="en-US" altLang="zh-CN" sz="1400"/>
              <a:t>256GB</a:t>
            </a:r>
            <a:r>
              <a:rPr lang="zh-CN" altLang="en-US" sz="1400"/>
              <a:t>内存</a:t>
            </a:r>
            <a:r>
              <a:rPr lang="en-US" altLang="zh-CN" sz="1800"/>
              <a:t>	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435" y="1506220"/>
            <a:ext cx="4585970" cy="7791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240" y="2285365"/>
            <a:ext cx="4241165" cy="20370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260" y="4857115"/>
            <a:ext cx="3167380" cy="15786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920" y="4857115"/>
            <a:ext cx="3695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x86 vs RISC-V</a:t>
            </a:r>
            <a:r>
              <a:rPr lang="zh-CN" altLang="en-US">
                <a:solidFill>
                  <a:schemeClr val="tx1"/>
                </a:solidFill>
              </a:rPr>
              <a:t>：系统调用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在系统调用方面，最开始的</a:t>
            </a:r>
            <a:r>
              <a:rPr lang="en-US" altLang="zh-CN" sz="2000" dirty="0"/>
              <a:t>x86</a:t>
            </a:r>
            <a:r>
              <a:rPr lang="zh-CN" altLang="en-US" sz="2000" dirty="0"/>
              <a:t>使用i</a:t>
            </a:r>
            <a:r>
              <a:rPr lang="en-US" altLang="zh-CN" sz="2000" dirty="0" err="1"/>
              <a:t>nt</a:t>
            </a:r>
            <a:r>
              <a:rPr lang="en-US" altLang="zh-CN" sz="2000" dirty="0"/>
              <a:t> $80</a:t>
            </a:r>
            <a:r>
              <a:rPr lang="zh-CN" altLang="en-US" sz="2000" dirty="0"/>
              <a:t>来进行系统调用，也就是把它当作中断</a:t>
            </a:r>
            <a:r>
              <a:rPr lang="en-US" altLang="zh-CN" sz="2000" dirty="0"/>
              <a:t>/</a:t>
            </a:r>
            <a:r>
              <a:rPr lang="zh-CN" altLang="en-US" sz="2000" dirty="0"/>
              <a:t>异常来处理，但这样会使得效率比较低，于是</a:t>
            </a:r>
            <a:r>
              <a:rPr lang="zh-CN" altLang="en-US" sz="2000" dirty="0" smtClean="0"/>
              <a:t>后来有了</a:t>
            </a:r>
            <a:r>
              <a:rPr lang="en-US" altLang="zh-CN" sz="2000" dirty="0" err="1"/>
              <a:t>sysenter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syscall</a:t>
            </a:r>
            <a:r>
              <a:rPr lang="zh-CN" altLang="en-US" sz="2000" dirty="0"/>
              <a:t>等单独的指令来进行系统调用，加快效率，同时跳转地址使用</a:t>
            </a:r>
            <a:r>
              <a:rPr lang="en-US" altLang="zh-CN" sz="2000" dirty="0"/>
              <a:t>MSR</a:t>
            </a:r>
            <a:r>
              <a:rPr lang="zh-CN" altLang="en-US" sz="2000" dirty="0"/>
              <a:t>（</a:t>
            </a:r>
            <a:r>
              <a:rPr lang="en-US" altLang="zh-CN" sz="2000" dirty="0"/>
              <a:t>Model-Specific-Register</a:t>
            </a:r>
            <a:r>
              <a:rPr lang="zh-CN" altLang="en-US" sz="2000" dirty="0"/>
              <a:t>）来保存，使得</a:t>
            </a:r>
            <a:r>
              <a:rPr lang="zh-CN" altLang="en-US" sz="2000" dirty="0" smtClean="0"/>
              <a:t>代码路径</a:t>
            </a:r>
            <a:r>
              <a:rPr lang="zh-CN" altLang="en-US" sz="2000" dirty="0"/>
              <a:t>得到进一步优化。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对</a:t>
            </a:r>
            <a:r>
              <a:rPr lang="en-US" altLang="zh-CN" sz="2000" dirty="0"/>
              <a:t>RISC-V</a:t>
            </a:r>
            <a:r>
              <a:rPr lang="zh-CN" altLang="en-US" sz="2000" dirty="0"/>
              <a:t>来说，这一点做的比较统一，就是</a:t>
            </a:r>
            <a:r>
              <a:rPr lang="en-US" altLang="zh-CN" sz="2000" dirty="0" err="1"/>
              <a:t>ecall</a:t>
            </a:r>
            <a:r>
              <a:rPr lang="en-US" altLang="zh-CN" sz="2000" dirty="0"/>
              <a:t>(environment call)</a:t>
            </a:r>
            <a:r>
              <a:rPr lang="zh-CN" altLang="en-US" sz="2000" dirty="0"/>
              <a:t>指令，不管是用户态系统调用进入内核，还是内核进行</a:t>
            </a:r>
            <a:r>
              <a:rPr lang="en-US" altLang="zh-CN" sz="2000" dirty="0"/>
              <a:t>SBI</a:t>
            </a:r>
            <a:r>
              <a:rPr lang="zh-CN" altLang="en-US" sz="2000" dirty="0"/>
              <a:t>调用</a:t>
            </a:r>
            <a:r>
              <a:rPr lang="zh-CN" altLang="en-US" sz="2000" dirty="0" smtClean="0"/>
              <a:t>进入机器</a:t>
            </a:r>
            <a:r>
              <a:rPr lang="zh-CN" altLang="en-US" sz="2000" dirty="0"/>
              <a:t>模式，都使用</a:t>
            </a:r>
            <a:r>
              <a:rPr lang="en-US" altLang="zh-CN" sz="2000" dirty="0" err="1"/>
              <a:t>ecall</a:t>
            </a:r>
            <a:r>
              <a:rPr lang="zh-CN" altLang="en-US" sz="2000" dirty="0"/>
              <a:t>指令，以及几个预留的寄存器用来传递参数。</a:t>
            </a:r>
          </a:p>
        </p:txBody>
      </p:sp>
    </p:spTree>
    <p:extLst>
      <p:ext uri="{BB962C8B-B14F-4D97-AF65-F5344CB8AC3E}">
        <p14:creationId xmlns:p14="http://schemas.microsoft.com/office/powerpoint/2010/main" val="25411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5171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帮助“小白”们走完“救世主”的成长之路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消除黑屏恐惧</a:t>
            </a:r>
            <a:endParaRPr lang="en-US" altLang="zh-CN" dirty="0" smtClean="0"/>
          </a:p>
          <a:p>
            <a:r>
              <a:rPr lang="zh-CN" altLang="en-US" dirty="0" smtClean="0"/>
              <a:t>消除汇编恐惧</a:t>
            </a:r>
            <a:endParaRPr lang="en-US" altLang="zh-CN" dirty="0" smtClean="0"/>
          </a:p>
          <a:p>
            <a:r>
              <a:rPr lang="zh-CN" altLang="en-US" dirty="0" smtClean="0"/>
              <a:t>消除硬件恐惧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54" y="4134748"/>
            <a:ext cx="6456106" cy="27310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860" y="4169608"/>
            <a:ext cx="4721942" cy="265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1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x86 vs RISC-V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</a:rPr>
              <a:t>后发优势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/>
              <a:t>开机过程甩掉了历史包袱</a:t>
            </a:r>
            <a:endParaRPr lang="en-US" altLang="zh-CN" sz="2400" dirty="0" smtClean="0"/>
          </a:p>
          <a:p>
            <a:r>
              <a:rPr lang="zh-CN" altLang="en-US" sz="2400" dirty="0" smtClean="0"/>
              <a:t>抛弃了冗余的段模式</a:t>
            </a:r>
            <a:endParaRPr lang="en-US" altLang="zh-CN" sz="2400" dirty="0" smtClean="0"/>
          </a:p>
          <a:p>
            <a:r>
              <a:rPr lang="zh-CN" altLang="en-US" sz="2400" dirty="0" smtClean="0"/>
              <a:t>更加简洁有效的权限管理</a:t>
            </a:r>
            <a:endParaRPr lang="en-US" altLang="zh-CN" sz="2400" dirty="0" smtClean="0"/>
          </a:p>
          <a:p>
            <a:r>
              <a:rPr lang="zh-CN" altLang="en-US" sz="2400" dirty="0" smtClean="0"/>
              <a:t>更加有效的系统调用接口</a:t>
            </a:r>
            <a:endParaRPr lang="en-US" altLang="zh-CN" sz="2400" dirty="0" smtClean="0"/>
          </a:p>
          <a:p>
            <a:r>
              <a:rPr lang="zh-CN" altLang="en-US" sz="2400" dirty="0" smtClean="0"/>
              <a:t>为热点操作设计专门的指令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334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接下来是硬件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90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/>
              <a:t>消除硬件恐惧：在</a:t>
            </a:r>
            <a:r>
              <a:rPr lang="zh-CN" altLang="en-US" sz="4000" dirty="0"/>
              <a:t>开发板上运行</a:t>
            </a:r>
            <a:r>
              <a:rPr lang="en-US" altLang="zh-CN" sz="4000" dirty="0"/>
              <a:t>RISC-V </a:t>
            </a:r>
            <a:r>
              <a:rPr lang="en-US" altLang="zh-CN" sz="4000" dirty="0" err="1"/>
              <a:t>ucore</a:t>
            </a:r>
            <a:endParaRPr lang="en-US" altLang="zh-CN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/>
              <a:t>前置条件：</a:t>
            </a:r>
          </a:p>
          <a:p>
            <a:pPr lvl="1"/>
            <a:r>
              <a:rPr lang="zh-CN" altLang="en-US" sz="2400"/>
              <a:t>源代码（参考前面）</a:t>
            </a:r>
          </a:p>
          <a:p>
            <a:pPr lvl="1"/>
            <a:r>
              <a:rPr lang="zh-CN" altLang="en-US" sz="2400"/>
              <a:t>编译器（参考前面）</a:t>
            </a:r>
          </a:p>
          <a:p>
            <a:pPr lvl="1"/>
            <a:r>
              <a:rPr lang="zh-CN" altLang="en-US" sz="2400">
                <a:solidFill>
                  <a:srgbClr val="7030A0"/>
                </a:solidFill>
              </a:rPr>
              <a:t>开发板配置</a:t>
            </a:r>
            <a:endParaRPr lang="zh-CN" altLang="en-US" sz="2400"/>
          </a:p>
          <a:p>
            <a:pPr marL="457200" lvl="1" indent="0">
              <a:buNone/>
            </a:pPr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915670" y="4787900"/>
            <a:ext cx="7456170" cy="1108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/>
              <a:t>前两步都相同，我们主要介绍开发板配置</a:t>
            </a:r>
          </a:p>
        </p:txBody>
      </p:sp>
    </p:spTree>
    <p:extLst>
      <p:ext uri="{BB962C8B-B14F-4D97-AF65-F5344CB8AC3E}">
        <p14:creationId xmlns:p14="http://schemas.microsoft.com/office/powerpoint/2010/main" val="190872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在开发板上运行</a:t>
            </a:r>
            <a:r>
              <a:rPr lang="en-US" altLang="zh-CN"/>
              <a:t>RISC-V ucore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/>
              <a:t>看一眼开发板：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60" y="2385060"/>
            <a:ext cx="39878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4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在开发板上运行</a:t>
            </a:r>
            <a:r>
              <a:rPr lang="en-US" altLang="zh-CN"/>
              <a:t>RISC-V ucore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/>
              <a:t>总体上来说，开发板需要的环境包括以下几个组件:</a:t>
            </a:r>
          </a:p>
          <a:p>
            <a:pPr lvl="1"/>
            <a:r>
              <a:rPr lang="en-US" altLang="zh-CN" sz="2400"/>
              <a:t>Python3</a:t>
            </a:r>
            <a:r>
              <a:rPr lang="zh-CN" altLang="en-US" sz="2400"/>
              <a:t>环境</a:t>
            </a:r>
            <a:endParaRPr lang="zh-CN" altLang="en-US"/>
          </a:p>
          <a:p>
            <a:pPr lvl="1"/>
            <a:r>
              <a:rPr lang="zh-CN" altLang="en-US"/>
              <a:t>串口转USB驱动</a:t>
            </a:r>
          </a:p>
          <a:p>
            <a:pPr lvl="1"/>
            <a:r>
              <a:rPr lang="zh-CN" altLang="en-US"/>
              <a:t>串口终端工具</a:t>
            </a:r>
          </a:p>
          <a:p>
            <a:pPr lvl="1"/>
            <a:r>
              <a:rPr lang="zh-CN" altLang="en-US"/>
              <a:t>烧录工具</a:t>
            </a:r>
          </a:p>
          <a:p>
            <a:pPr lvl="1"/>
            <a:r>
              <a:rPr lang="zh-CN" altLang="en-US"/>
              <a:t>bootloader与内核镜像共同打包的镜像文件</a:t>
            </a: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4205" y="5499735"/>
            <a:ext cx="7430770" cy="10725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/>
              <a:t>我们来看看他们分别是做什么的</a:t>
            </a:r>
          </a:p>
        </p:txBody>
      </p:sp>
    </p:spTree>
    <p:extLst>
      <p:ext uri="{BB962C8B-B14F-4D97-AF65-F5344CB8AC3E}">
        <p14:creationId xmlns:p14="http://schemas.microsoft.com/office/powerpoint/2010/main" val="221504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在开发板上运行</a:t>
            </a:r>
            <a:r>
              <a:rPr lang="en-US" altLang="zh-CN"/>
              <a:t>RISC-V ucore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408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ym typeface="+mn-ea"/>
              </a:rPr>
              <a:t>Python3</a:t>
            </a:r>
            <a:r>
              <a:rPr lang="zh-CN" altLang="en-US" dirty="0">
                <a:sym typeface="+mn-ea"/>
              </a:rPr>
              <a:t>环境</a:t>
            </a:r>
          </a:p>
          <a:p>
            <a:pPr marL="0" indent="0">
              <a:buNone/>
            </a:pPr>
            <a:r>
              <a:rPr lang="zh-CN" altLang="en-US" sz="1400" dirty="0"/>
              <a:t>由于后面我们的烧录脚本是用</a:t>
            </a:r>
            <a:r>
              <a:rPr lang="en-US" altLang="zh-CN" sz="1400" dirty="0"/>
              <a:t>Python</a:t>
            </a:r>
            <a:r>
              <a:rPr lang="zh-CN" altLang="en-US" sz="1400" dirty="0"/>
              <a:t>编写的，这里我们需要先配置</a:t>
            </a:r>
            <a:r>
              <a:rPr lang="en-US" altLang="zh-CN" sz="1400" dirty="0"/>
              <a:t>Python3</a:t>
            </a:r>
            <a:r>
              <a:rPr lang="zh-CN" altLang="en-US" sz="1400" dirty="0"/>
              <a:t>环境（配好的可以跳过）：</a:t>
            </a:r>
          </a:p>
          <a:p>
            <a:pPr marL="0" indent="0">
              <a:buNone/>
            </a:pPr>
            <a:endParaRPr lang="en-US" altLang="zh-CN" sz="1000" dirty="0"/>
          </a:p>
          <a:p>
            <a:pPr marL="0" indent="0">
              <a:buNone/>
            </a:pPr>
            <a:r>
              <a:rPr lang="en-US" altLang="zh-CN" sz="1400" dirty="0"/>
              <a:t>1. </a:t>
            </a:r>
            <a:r>
              <a:rPr lang="zh-CN" altLang="en-US" sz="1400" dirty="0"/>
              <a:t>更新安全相关的依赖（这里要安装的比较多，可能要运行久点）</a:t>
            </a:r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en-US" altLang="zh-CN" sz="1400" dirty="0" err="1"/>
              <a:t>sudo</a:t>
            </a:r>
            <a:r>
              <a:rPr lang="en-US" altLang="zh-CN" sz="1400" dirty="0"/>
              <a:t> apt-get install libreadline-gplv2-dev libncursesw5-dev </a:t>
            </a:r>
            <a:r>
              <a:rPr lang="en-US" altLang="zh-CN" sz="1400" dirty="0" err="1"/>
              <a:t>libssl</a:t>
            </a:r>
            <a:r>
              <a:rPr lang="en-US" altLang="zh-CN" sz="1400" dirty="0"/>
              <a:t>-dev libsqlite3-dev </a:t>
            </a:r>
            <a:r>
              <a:rPr lang="en-US" altLang="zh-CN" sz="1400" dirty="0" err="1"/>
              <a:t>tk</a:t>
            </a:r>
            <a:r>
              <a:rPr lang="en-US" altLang="zh-CN" sz="1400" dirty="0"/>
              <a:t>-dev </a:t>
            </a:r>
            <a:r>
              <a:rPr lang="en-US" altLang="zh-CN" sz="1400" dirty="0" err="1"/>
              <a:t>libgdbm</a:t>
            </a:r>
            <a:r>
              <a:rPr lang="en-US" altLang="zh-CN" sz="1400" dirty="0"/>
              <a:t>-dev libc6-dev libbz2-dev</a:t>
            </a:r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2. 前往Python官网下载需要版本的Python包，这里以Python3.7.9的gzip包为例</a:t>
            </a:r>
            <a:r>
              <a:rPr lang="zh-CN" altLang="en-US" sz="1400" dirty="0"/>
              <a:t>（这一步如果不能科学上网，可能会比较慢）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3. </a:t>
            </a:r>
            <a:r>
              <a:rPr lang="en-US" altLang="zh-CN" sz="1400" dirty="0" err="1"/>
              <a:t>下载完成后解压到任意目录，进入并执行</a:t>
            </a:r>
            <a:r>
              <a:rPr lang="en-US" altLang="zh-CN" sz="1400" dirty="0"/>
              <a:t> </a:t>
            </a:r>
          </a:p>
          <a:p>
            <a:pPr marL="0" indent="0">
              <a:buNone/>
            </a:pPr>
            <a:r>
              <a:rPr lang="en-US" altLang="zh-CN" sz="1400" dirty="0"/>
              <a:t>	./configure --prefix=/</a:t>
            </a:r>
            <a:r>
              <a:rPr lang="en-US" altLang="zh-CN" sz="1400" dirty="0" err="1"/>
              <a:t>usr</a:t>
            </a:r>
            <a:r>
              <a:rPr lang="en-US" altLang="zh-CN" sz="1400" dirty="0"/>
              <a:t>/lib/python3.7.9 </a:t>
            </a:r>
          </a:p>
          <a:p>
            <a:pPr marL="0" indent="0">
              <a:buNone/>
            </a:pPr>
            <a:r>
              <a:rPr lang="en-US" altLang="zh-CN" sz="1400" dirty="0"/>
              <a:t>	make </a:t>
            </a:r>
          </a:p>
          <a:p>
            <a:pPr marL="0" indent="0">
              <a:buNone/>
            </a:pPr>
            <a:r>
              <a:rPr lang="en-US" altLang="zh-CN" sz="1400" dirty="0"/>
              <a:t>	</a:t>
            </a:r>
            <a:r>
              <a:rPr lang="en-US" altLang="zh-CN" sz="1400" dirty="0" err="1"/>
              <a:t>sudo</a:t>
            </a:r>
            <a:r>
              <a:rPr lang="en-US" altLang="zh-CN" sz="1400" dirty="0"/>
              <a:t> make install </a:t>
            </a:r>
          </a:p>
          <a:p>
            <a:pPr marL="0" indent="0">
              <a:buNone/>
            </a:pPr>
            <a:r>
              <a:rPr lang="en-US" altLang="zh-CN" sz="1400" dirty="0"/>
              <a:t>     </a:t>
            </a:r>
            <a:r>
              <a:rPr lang="en-US" altLang="zh-CN" sz="1400" dirty="0" err="1"/>
              <a:t>这里的prefix是你要安装的目录，建议手动制定，方便未来必要时的卸载、删除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/>
              <a:t>4. </a:t>
            </a:r>
            <a:r>
              <a:rPr lang="en-US" altLang="zh-CN" sz="1400" dirty="0" err="1"/>
              <a:t>将Python所在目录加入到PATH中</a:t>
            </a:r>
            <a:r>
              <a:rPr lang="zh-CN" altLang="en-US" sz="1400" dirty="0">
                <a:sym typeface="+mn-ea"/>
              </a:rPr>
              <a:t>（如</a:t>
            </a:r>
            <a:r>
              <a:rPr lang="en-US" altLang="zh-CN" sz="1400" dirty="0">
                <a:sym typeface="+mn-ea"/>
              </a:rPr>
              <a:t>~/.profile</a:t>
            </a:r>
            <a:r>
              <a:rPr lang="zh-CN" altLang="en-US" sz="1400" dirty="0">
                <a:sym typeface="+mn-ea"/>
              </a:rPr>
              <a:t>）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7349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在开发板上运行</a:t>
            </a:r>
            <a:r>
              <a:rPr lang="en-US" altLang="zh-CN"/>
              <a:t>RISC-V ucore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>
                <a:sym typeface="+mn-ea"/>
              </a:rPr>
              <a:t>串口转USB驱动</a:t>
            </a:r>
          </a:p>
          <a:p>
            <a:pPr marL="0" indent="0">
              <a:buNone/>
            </a:pPr>
            <a:endParaRPr lang="zh-CN" altLang="en-US" sz="1800"/>
          </a:p>
          <a:p>
            <a:pPr marL="0" indent="0">
              <a:buNone/>
            </a:pPr>
            <a:r>
              <a:rPr lang="zh-CN" altLang="en-US" sz="1400"/>
              <a:t>k210开发板通过其上的type-c串口与外界通信，这也是我们获取它输入输出的途径（类似屏幕接口），因此USB转串口驱动是必须的，但不用担心，Ubuntu是自带这个驱动的，无需我们安装。</a:t>
            </a:r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连接到电脑后，我们可以通过  ls /dev/ttyUSB*  来查看设备（一般就是/dev/ttyUSB0）：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582" y="4306997"/>
            <a:ext cx="8113749" cy="155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1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在开发板上运行</a:t>
            </a:r>
            <a:r>
              <a:rPr lang="en-US" altLang="zh-CN"/>
              <a:t>RISC-V ucore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串口终端工具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400" dirty="0"/>
              <a:t>我们想要与k210通信，只有驱动是不够的，还需要一个类似终端的东西来进行输入/输出，这就是串口终端工具。我们使用的是一个叫miniterm的工具。miniterm是python3-serial这个package中附带的工具，这里我们通过apt安装python3-serial来安装</a:t>
            </a:r>
            <a:r>
              <a:rPr lang="en-US" altLang="zh-CN" sz="1400" dirty="0" err="1"/>
              <a:t>miniterm</a:t>
            </a:r>
            <a:r>
              <a:rPr lang="zh-CN" altLang="en-US" sz="1400" dirty="0"/>
              <a:t>：</a:t>
            </a:r>
          </a:p>
          <a:p>
            <a:pPr marL="0" indent="0">
              <a:buNone/>
            </a:pPr>
            <a:r>
              <a:rPr lang="zh-CN" altLang="en-US" sz="1400" dirty="0"/>
              <a:t>         sudo apt install python3-serial</a:t>
            </a:r>
          </a:p>
          <a:p>
            <a:pPr marL="0" indent="0">
              <a:buNone/>
            </a:pPr>
            <a:r>
              <a:rPr lang="zh-CN" altLang="en-US" sz="1400" dirty="0"/>
              <a:t>然后就可以连接设备，用miniterm与之通信了：</a:t>
            </a:r>
          </a:p>
          <a:p>
            <a:pPr marL="0" indent="0">
              <a:buNone/>
            </a:pPr>
            <a:r>
              <a:rPr lang="en-US" altLang="zh-CN" sz="1400" dirty="0"/>
              <a:t>         </a:t>
            </a:r>
            <a:r>
              <a:rPr lang="en-US" altLang="zh-CN" sz="1400" dirty="0" err="1"/>
              <a:t>sudo</a:t>
            </a:r>
            <a:r>
              <a:rPr lang="en-US" altLang="zh-CN" sz="1400" dirty="0"/>
              <a:t> </a:t>
            </a:r>
            <a:r>
              <a:rPr lang="zh-CN" altLang="en-US" sz="1400" dirty="0"/>
              <a:t>miniterm --eol LF --dtr 0 --rts 0 --filter direct /dev/ttyUSB0 115200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03" y="-81480"/>
            <a:ext cx="8860137" cy="691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在开发板上运行</a:t>
            </a:r>
            <a:r>
              <a:rPr lang="en-US" altLang="zh-CN"/>
              <a:t>RISC-V ucore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/>
              <a:t>烧录工具：</a:t>
            </a:r>
          </a:p>
          <a:p>
            <a:pPr marL="0" indent="0">
              <a:buNone/>
            </a:pPr>
            <a:r>
              <a:rPr lang="zh-CN" altLang="en-US" sz="1000"/>
              <a:t>为了说明烧录，我们先介绍一下板子是怎么运行的。系统启动时，板子上的ROM负责将板子内置Flash中的内容拷贝到</a:t>
            </a:r>
            <a:r>
              <a:rPr lang="en-US" altLang="zh-CN" sz="1000"/>
              <a:t>SRAM</a:t>
            </a:r>
            <a:r>
              <a:rPr lang="zh-CN" altLang="en-US" sz="1000"/>
              <a:t>并跳转到0x80000000处开始执行。因此我们的烧录实际上是将</a:t>
            </a:r>
          </a:p>
          <a:p>
            <a:pPr marL="0" indent="0">
              <a:buNone/>
            </a:pPr>
            <a:r>
              <a:rPr lang="zh-CN" altLang="en-US" sz="1000"/>
              <a:t>我们的程序写入内置Flash，然后启动时由ROM自动将其拷贝到0x80000000处开始开始执行。意识到这一点，我们需要做的就是将bootloader的bin文件与内核镜像的bin文件打包成一个bin</a:t>
            </a:r>
          </a:p>
          <a:p>
            <a:pPr marL="0" indent="0">
              <a:buNone/>
            </a:pPr>
            <a:r>
              <a:rPr lang="zh-CN" altLang="en-US" sz="1000"/>
              <a:t>文件，使用一定的烧录工具将其写入到Flash中即可。</a:t>
            </a:r>
          </a:p>
          <a:p>
            <a:pPr marL="0" indent="0">
              <a:buNone/>
            </a:pP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烧录工具可以在https://github.com/sipeed/kflash_gui找到，他提供了两个版本，分别是kflash_gui和kflash_py/kflash.py，前者是后者的GUI版本。由于前者需要qt等组件，我们以后者为例。</a:t>
            </a:r>
          </a:p>
          <a:p>
            <a:pPr marL="0" indent="0">
              <a:buNone/>
            </a:pPr>
            <a:r>
              <a:rPr lang="zh-CN" altLang="en-US" sz="1000"/>
              <a:t>（目前在</a:t>
            </a:r>
            <a:r>
              <a:rPr lang="en-US" altLang="zh-CN" sz="1000"/>
              <a:t>git</a:t>
            </a:r>
            <a:r>
              <a:rPr lang="zh-CN" altLang="en-US" sz="1000"/>
              <a:t>上</a:t>
            </a:r>
            <a:r>
              <a:rPr lang="en-US" altLang="zh-CN" sz="1000"/>
              <a:t>clone</a:t>
            </a:r>
            <a:r>
              <a:rPr lang="zh-CN" altLang="en-US" sz="1000"/>
              <a:t>下来这个程序已经没有了，但没关系，在我们</a:t>
            </a:r>
            <a:r>
              <a:rPr lang="en-US" altLang="zh-CN" sz="1000"/>
              <a:t>risc-v ucore</a:t>
            </a:r>
            <a:r>
              <a:rPr lang="zh-CN" altLang="en-US" sz="1000"/>
              <a:t>源代码的</a:t>
            </a:r>
            <a:r>
              <a:rPr lang="en-US" altLang="zh-CN" sz="1000"/>
              <a:t>tools</a:t>
            </a:r>
            <a:r>
              <a:rPr lang="zh-CN" altLang="en-US" sz="1000"/>
              <a:t>目录下已经下载好这个程序了）</a:t>
            </a:r>
          </a:p>
          <a:p>
            <a:pPr marL="0" indent="0">
              <a:buNone/>
            </a:pPr>
            <a:endParaRPr lang="zh-CN" altLang="en-US" sz="1000"/>
          </a:p>
          <a:p>
            <a:pPr marL="0" indent="0">
              <a:buNone/>
            </a:pPr>
            <a:r>
              <a:rPr lang="zh-CN" altLang="en-US" sz="1000"/>
              <a:t>进行烧录前，我们需要先安装烧录需要的python库   pip3 install pyserial  至此，烧录程序的准备就可以了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62" y="4475878"/>
            <a:ext cx="8186656" cy="146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1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在开发板上运行</a:t>
            </a:r>
            <a:r>
              <a:rPr lang="en-US" altLang="zh-CN"/>
              <a:t>RISC-V ucore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8999"/>
          </a:xfrm>
        </p:spPr>
        <p:txBody>
          <a:bodyPr>
            <a:normAutofit fontScale="92500"/>
          </a:bodyPr>
          <a:lstStyle/>
          <a:p>
            <a:r>
              <a:rPr lang="zh-CN" altLang="en-US" dirty="0">
                <a:sym typeface="+mn-ea"/>
              </a:rPr>
              <a:t>bootloader与内核镜像共同打包的镜像文件</a:t>
            </a:r>
          </a:p>
          <a:p>
            <a:pPr marL="0" indent="0">
              <a:buNone/>
            </a:pPr>
            <a:r>
              <a:rPr lang="zh-CN" altLang="en-US" sz="1000" dirty="0"/>
              <a:t>实际上通过之前我们的</a:t>
            </a:r>
            <a:r>
              <a:rPr lang="en-US" altLang="zh-CN" sz="1000" dirty="0"/>
              <a:t>make</a:t>
            </a:r>
            <a:r>
              <a:rPr lang="zh-CN" altLang="en-US" sz="1000" dirty="0"/>
              <a:t>命令，我们已经生成了一份内核的镜像文件，即</a:t>
            </a:r>
            <a:r>
              <a:rPr lang="en-US" altLang="zh-CN" sz="1000" dirty="0"/>
              <a:t>bin/</a:t>
            </a:r>
            <a:r>
              <a:rPr lang="en-US" altLang="zh-CN" sz="1000" dirty="0" err="1"/>
              <a:t>ucore.img</a:t>
            </a:r>
            <a:r>
              <a:rPr lang="zh-CN" altLang="en-US" sz="1000" dirty="0"/>
              <a:t>，但还记得吗，只有内核不够，我们还需要一个</a:t>
            </a:r>
            <a:r>
              <a:rPr lang="en-US" altLang="zh-CN" sz="1000" dirty="0"/>
              <a:t>bootloader</a:t>
            </a:r>
            <a:r>
              <a:rPr lang="zh-CN" altLang="en-US" sz="1000" dirty="0"/>
              <a:t>来引导操作系统，到哪里去找呢？这</a:t>
            </a:r>
          </a:p>
          <a:p>
            <a:pPr marL="0" indent="0">
              <a:buNone/>
            </a:pPr>
            <a:r>
              <a:rPr lang="zh-CN" altLang="en-US" sz="1000" dirty="0"/>
              <a:t>里我们使用</a:t>
            </a:r>
            <a:r>
              <a:rPr lang="en-US" altLang="zh-CN" sz="1000" dirty="0" err="1"/>
              <a:t>rustsbi</a:t>
            </a:r>
            <a:r>
              <a:rPr lang="zh-CN" altLang="en-US" sz="1000" dirty="0"/>
              <a:t>，不过不用担心，这个文件也已经包含在</a:t>
            </a:r>
            <a:r>
              <a:rPr lang="en-US" altLang="zh-CN" sz="1000" dirty="0" err="1"/>
              <a:t>risc</a:t>
            </a:r>
            <a:r>
              <a:rPr lang="en-US" altLang="zh-CN" sz="1000" dirty="0"/>
              <a:t>-v </a:t>
            </a:r>
            <a:r>
              <a:rPr lang="en-US" altLang="zh-CN" sz="1000" dirty="0" err="1"/>
              <a:t>ucore</a:t>
            </a:r>
            <a:r>
              <a:rPr lang="zh-CN" altLang="en-US" sz="1000" dirty="0"/>
              <a:t>的源代码里了，同样在</a:t>
            </a:r>
            <a:r>
              <a:rPr lang="en-US" altLang="zh-CN" sz="1000" dirty="0"/>
              <a:t>tools/</a:t>
            </a:r>
            <a:r>
              <a:rPr lang="en-US" altLang="zh-CN" sz="1000" dirty="0" err="1"/>
              <a:t>rustsbi.bin</a:t>
            </a:r>
            <a:endParaRPr lang="en-US" altLang="zh-CN" sz="1000" dirty="0"/>
          </a:p>
          <a:p>
            <a:pPr marL="0" indent="0">
              <a:buNone/>
            </a:pPr>
            <a:endParaRPr lang="zh-CN" altLang="en-US" sz="1000" dirty="0"/>
          </a:p>
          <a:p>
            <a:pPr marL="0" indent="0">
              <a:buNone/>
            </a:pPr>
            <a:r>
              <a:rPr lang="zh-CN" altLang="en-US" sz="1000" dirty="0"/>
              <a:t>接下来我们需要做的就是把他们打包在一起，我们可以把</a:t>
            </a:r>
            <a:r>
              <a:rPr lang="en-US" altLang="zh-CN" sz="1000" dirty="0"/>
              <a:t>kflash.py</a:t>
            </a:r>
            <a:r>
              <a:rPr lang="zh-CN" altLang="en-US" sz="1000" dirty="0"/>
              <a:t>、</a:t>
            </a:r>
            <a:r>
              <a:rPr lang="en-US" altLang="zh-CN" sz="1000" dirty="0" err="1"/>
              <a:t>ucore.img</a:t>
            </a:r>
            <a:r>
              <a:rPr lang="zh-CN" altLang="en-US" sz="1000" dirty="0"/>
              <a:t>、</a:t>
            </a:r>
            <a:r>
              <a:rPr lang="en-US" altLang="zh-CN" sz="1000" dirty="0" err="1"/>
              <a:t>rustsbi.bin</a:t>
            </a:r>
            <a:r>
              <a:rPr lang="zh-CN" altLang="en-US" sz="1000" dirty="0"/>
              <a:t>放在一个目录下，然后执行：</a:t>
            </a:r>
          </a:p>
          <a:p>
            <a:pPr marL="0" indent="0">
              <a:buNone/>
            </a:pPr>
            <a:r>
              <a:rPr lang="en-US" altLang="zh-CN" sz="1000" dirty="0"/>
              <a:t>	</a:t>
            </a:r>
            <a:r>
              <a:rPr lang="en-US" altLang="zh-CN" sz="3000" dirty="0" err="1"/>
              <a:t>cp</a:t>
            </a:r>
            <a:r>
              <a:rPr lang="en-US" altLang="zh-CN" sz="3000" dirty="0"/>
              <a:t> rustsbi-k210.bin </a:t>
            </a:r>
            <a:r>
              <a:rPr lang="en-US" altLang="zh-CN" sz="3000" dirty="0" err="1"/>
              <a:t>kernel.img</a:t>
            </a:r>
            <a:endParaRPr lang="en-US" altLang="zh-CN" sz="3000" dirty="0"/>
          </a:p>
          <a:p>
            <a:pPr marL="0" indent="0">
              <a:buNone/>
            </a:pPr>
            <a:r>
              <a:rPr lang="en-US" altLang="zh-CN" sz="3000" dirty="0"/>
              <a:t>	</a:t>
            </a:r>
            <a:r>
              <a:rPr lang="zh-CN" altLang="en-US" sz="3000" dirty="0"/>
              <a:t>dd if=ucore.img of=kernel.img bs=128K seek=1</a:t>
            </a:r>
          </a:p>
          <a:p>
            <a:pPr marL="0" indent="0">
              <a:buNone/>
            </a:pPr>
            <a:r>
              <a:rPr lang="zh-CN" altLang="en-US" sz="1000" dirty="0"/>
              <a:t>这里bs=128K也就是0x20000，而seek=1意味着我们将ucore.img拷贝到了0x20000起始处。这是因为我们会将生成的kernel.img放在0x80000000处（我们之前提到过，当</a:t>
            </a:r>
            <a:r>
              <a:rPr lang="en-US" altLang="zh-CN" sz="1000" dirty="0"/>
              <a:t>ROM</a:t>
            </a:r>
            <a:r>
              <a:rPr lang="zh-CN" altLang="en-US" sz="1000" dirty="0"/>
              <a:t>把代码拷贝到内</a:t>
            </a:r>
          </a:p>
          <a:p>
            <a:pPr marL="0" indent="0">
              <a:buNone/>
            </a:pPr>
            <a:r>
              <a:rPr lang="zh-CN" altLang="en-US" sz="1000" dirty="0"/>
              <a:t>存后，第一条指令运行的地址就是</a:t>
            </a:r>
            <a:r>
              <a:rPr lang="en-US" altLang="zh-CN" sz="1000" dirty="0"/>
              <a:t>0x80000000</a:t>
            </a:r>
            <a:r>
              <a:rPr lang="zh-CN" altLang="en-US" sz="1000" dirty="0"/>
              <a:t>），那么相应的，原先的ucore.img就会放在0x80020000处，这个地址是我们在制作rustsbi-k210.bin是配置的bootloader跳转地址，当</a:t>
            </a:r>
          </a:p>
          <a:p>
            <a:pPr marL="0" indent="0">
              <a:buNone/>
            </a:pPr>
            <a:r>
              <a:rPr lang="zh-CN" altLang="en-US" sz="1000" dirty="0"/>
              <a:t>bootloader结束自己的工作后，他会跳转到0x80020000，将控制权转交给内核。</a:t>
            </a:r>
          </a:p>
          <a:p>
            <a:pPr marL="0" indent="0">
              <a:buNone/>
            </a:pPr>
            <a:endParaRPr lang="zh-CN" altLang="en-US" sz="1000" dirty="0"/>
          </a:p>
          <a:p>
            <a:pPr marL="0" indent="0">
              <a:buNone/>
            </a:pPr>
            <a:r>
              <a:rPr lang="zh-CN" altLang="en-US" sz="1000" dirty="0"/>
              <a:t>这样，我们就可以进行烧录了</a:t>
            </a:r>
          </a:p>
          <a:p>
            <a:pPr marL="0" indent="0">
              <a:buNone/>
            </a:pPr>
            <a:r>
              <a:rPr lang="en-US" altLang="zh-CN" sz="1000" dirty="0"/>
              <a:t>	</a:t>
            </a:r>
            <a:r>
              <a:rPr lang="zh-CN" altLang="en-US" sz="1000" dirty="0"/>
              <a:t>python3 kflash.py -p /dev/ttyUSB0 -b 1500000 kernel.img </a:t>
            </a:r>
          </a:p>
          <a:p>
            <a:pPr marL="0" indent="0">
              <a:buNone/>
            </a:pPr>
            <a:r>
              <a:rPr lang="en-US" altLang="zh-CN" sz="1000" dirty="0" err="1"/>
              <a:t>至此，原则上我们的系统就可以跑起来了，我们再次运行miniterm</a:t>
            </a:r>
            <a:r>
              <a:rPr lang="en-US" altLang="zh-CN" sz="1000" dirty="0"/>
              <a:t>:</a:t>
            </a:r>
          </a:p>
          <a:p>
            <a:pPr marL="0" indent="0">
              <a:buNone/>
            </a:pPr>
            <a:r>
              <a:rPr lang="en-US" altLang="zh-CN" sz="1000" dirty="0"/>
              <a:t>	</a:t>
            </a:r>
            <a:r>
              <a:rPr lang="en-US" altLang="zh-CN" sz="1000" dirty="0" err="1"/>
              <a:t>miniterm</a:t>
            </a:r>
            <a:r>
              <a:rPr lang="en-US" altLang="zh-CN" sz="1000" dirty="0"/>
              <a:t> --</a:t>
            </a:r>
            <a:r>
              <a:rPr lang="en-US" altLang="zh-CN" sz="1000" dirty="0" err="1"/>
              <a:t>eol</a:t>
            </a:r>
            <a:r>
              <a:rPr lang="en-US" altLang="zh-CN" sz="1000" dirty="0"/>
              <a:t> LF --</a:t>
            </a:r>
            <a:r>
              <a:rPr lang="en-US" altLang="zh-CN" sz="1000" dirty="0" err="1"/>
              <a:t>dtr</a:t>
            </a:r>
            <a:r>
              <a:rPr lang="en-US" altLang="zh-CN" sz="1000" dirty="0"/>
              <a:t> 0 --</a:t>
            </a:r>
            <a:r>
              <a:rPr lang="en-US" altLang="zh-CN" sz="1000" dirty="0" err="1"/>
              <a:t>rts</a:t>
            </a:r>
            <a:r>
              <a:rPr lang="en-US" altLang="zh-CN" sz="1000" dirty="0"/>
              <a:t> 0 --filter direct /dev/ttyUSB0 115200</a:t>
            </a:r>
          </a:p>
          <a:p>
            <a:pPr marL="0" indent="0">
              <a:buNone/>
            </a:pPr>
            <a:r>
              <a:rPr lang="en-US" altLang="zh-CN" sz="1000" dirty="0" err="1"/>
              <a:t>可以看到</a:t>
            </a:r>
            <a:r>
              <a:rPr lang="zh-CN" altLang="en-US" sz="1000" dirty="0"/>
              <a:t>内核</a:t>
            </a:r>
            <a:r>
              <a:rPr lang="en-US" altLang="zh-CN" sz="1000" dirty="0" err="1"/>
              <a:t>如预期的能够正常运行了</a:t>
            </a:r>
            <a:r>
              <a:rPr lang="en-US" altLang="zh-CN" sz="1000" dirty="0"/>
              <a:t>！	</a:t>
            </a:r>
          </a:p>
        </p:txBody>
      </p:sp>
    </p:spTree>
    <p:extLst>
      <p:ext uri="{BB962C8B-B14F-4D97-AF65-F5344CB8AC3E}">
        <p14:creationId xmlns:p14="http://schemas.microsoft.com/office/powerpoint/2010/main" val="392089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离开了图形界面就无所适从的小白们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尽量避免开始接触一个新系统的不适</a:t>
            </a:r>
            <a:endParaRPr lang="en-US" altLang="zh-CN" dirty="0" smtClean="0"/>
          </a:p>
          <a:p>
            <a:r>
              <a:rPr lang="zh-CN" altLang="en-US" dirty="0" smtClean="0"/>
              <a:t>选用虚拟机做为教学环境</a:t>
            </a:r>
            <a:endParaRPr lang="en-US" altLang="zh-CN" dirty="0" smtClean="0"/>
          </a:p>
          <a:p>
            <a:r>
              <a:rPr lang="zh-CN" altLang="en-US" dirty="0" smtClean="0"/>
              <a:t>提供预装的</a:t>
            </a:r>
            <a:r>
              <a:rPr lang="en-US" altLang="zh-CN" dirty="0" smtClean="0"/>
              <a:t>OS</a:t>
            </a:r>
            <a:r>
              <a:rPr lang="zh-CN" altLang="en-US" dirty="0" smtClean="0"/>
              <a:t>镜像供下载</a:t>
            </a:r>
            <a:endParaRPr lang="en-US" altLang="zh-CN" dirty="0" smtClean="0"/>
          </a:p>
          <a:p>
            <a:r>
              <a:rPr lang="zh-CN" altLang="en-US" dirty="0" smtClean="0"/>
              <a:t>使用与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上类似的开发工具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80" y="3971668"/>
            <a:ext cx="3765942" cy="28195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810" y="5097063"/>
            <a:ext cx="4763301" cy="1760937"/>
          </a:xfrm>
          <a:prstGeom prst="rect">
            <a:avLst/>
          </a:prstGeom>
        </p:spPr>
      </p:pic>
      <p:pic>
        <p:nvPicPr>
          <p:cNvPr id="1028" name="Picture 4" descr="https://ss3.bdstatic.com/70cFv8Sh_Q1YnxGkpoWK1HF6hhy/it/u=1256396509,2212151858&amp;fm=15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255" y="1840373"/>
            <a:ext cx="4560675" cy="271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1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代码恐惧：几万行的代码怎么写啊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几万行代码一次写不出来，读一读也是好的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https://github.com/NKU-EmbeddedSystem/riscv64-ucore/tree/k210-lab0</a:t>
            </a:r>
            <a:endParaRPr lang="en-US" altLang="zh-CN" dirty="0" smtClean="0"/>
          </a:p>
          <a:p>
            <a:r>
              <a:rPr lang="zh-CN" altLang="en-US" dirty="0" smtClean="0"/>
              <a:t>实验的相关资源说明书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https://nankai.gitbook.io/ucore-os-on-risc-v64/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462" y="0"/>
            <a:ext cx="8209935" cy="6772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43" y="365125"/>
            <a:ext cx="10317571" cy="620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7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取得进展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u</a:t>
            </a:r>
            <a:r>
              <a:rPr lang="en-US" altLang="zh-CN" dirty="0" err="1" smtClean="0"/>
              <a:t>core</a:t>
            </a:r>
            <a:r>
              <a:rPr lang="en-US" altLang="zh-CN" dirty="0" smtClean="0"/>
              <a:t> on K210</a:t>
            </a:r>
          </a:p>
          <a:p>
            <a:pPr lvl="1"/>
            <a:r>
              <a:rPr lang="zh-CN" altLang="en-US" dirty="0" smtClean="0"/>
              <a:t>彭天祥（华南理工大学）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李科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形成文档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https://github.com/NKU-EmbeddedSystem/riscv64-ucore </a:t>
            </a:r>
            <a:r>
              <a:rPr lang="zh-CN" altLang="en-US" dirty="0" smtClean="0"/>
              <a:t>（所有关于</a:t>
            </a:r>
            <a:r>
              <a:rPr lang="en-US" altLang="zh-CN" dirty="0" smtClean="0"/>
              <a:t>K210</a:t>
            </a:r>
            <a:r>
              <a:rPr lang="zh-CN" altLang="en-US" dirty="0" smtClean="0"/>
              <a:t>的分支）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/>
              </a:rPr>
              <a:t>https://zhuanlan.zhihu.com/p/294900304</a:t>
            </a:r>
            <a:r>
              <a:rPr lang="en-US" altLang="zh-CN" dirty="0" smtClean="0"/>
              <a:t>   </a:t>
            </a:r>
            <a:r>
              <a:rPr lang="zh-CN" altLang="en-US" dirty="0" smtClean="0"/>
              <a:t>移植过程记录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259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同学们的收获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23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qemu</a:t>
            </a:r>
            <a:r>
              <a:rPr lang="en-US" altLang="zh-CN" dirty="0">
                <a:solidFill>
                  <a:schemeClr val="tx1"/>
                </a:solidFill>
              </a:rPr>
              <a:t> vs K210</a:t>
            </a:r>
            <a:r>
              <a:rPr lang="zh-CN" altLang="en-US" dirty="0">
                <a:solidFill>
                  <a:schemeClr val="tx1"/>
                </a:solidFill>
              </a:rPr>
              <a:t>：页表与</a:t>
            </a:r>
            <a:r>
              <a:rPr lang="en-US" altLang="zh-CN" dirty="0">
                <a:solidFill>
                  <a:schemeClr val="tx1"/>
                </a:solidFill>
              </a:rPr>
              <a:t>TLB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zh-CN" altLang="en-US" sz="3200" dirty="0" smtClean="0"/>
              <a:t>关于缺省的映射机制</a:t>
            </a:r>
            <a:endParaRPr lang="en-US" altLang="zh-CN" sz="3200" dirty="0" smtClean="0"/>
          </a:p>
          <a:p>
            <a:pPr marL="0" indent="0">
              <a:buNone/>
            </a:pPr>
            <a:r>
              <a:rPr lang="zh-CN" altLang="en-US" sz="2000" dirty="0" smtClean="0"/>
              <a:t>刚</a:t>
            </a:r>
            <a:r>
              <a:rPr lang="zh-CN" altLang="en-US" sz="2000" dirty="0"/>
              <a:t>获得控制权时，内核需要做的是开启分页，这时</a:t>
            </a:r>
            <a:r>
              <a:rPr lang="en-US" altLang="zh-CN" sz="2000" dirty="0" err="1"/>
              <a:t>cpu</a:t>
            </a:r>
            <a:r>
              <a:rPr lang="zh-CN" altLang="en-US" sz="2000" dirty="0"/>
              <a:t>仍然运行在物理地址上，而我们刚开始使用的这个页表是</a:t>
            </a:r>
            <a:r>
              <a:rPr lang="en-US" altLang="zh-CN" sz="2000" dirty="0" smtClean="0"/>
              <a:t>hard-code</a:t>
            </a:r>
            <a:r>
              <a:rPr lang="zh-CN" altLang="en-US" sz="2000" dirty="0"/>
              <a:t>的，如果我们仅仅对高地址进行了映射，而忘记了对其对应的</a:t>
            </a:r>
            <a:r>
              <a:rPr lang="en-US" altLang="zh-CN" sz="2000" dirty="0"/>
              <a:t>identity-mapping</a:t>
            </a:r>
            <a:r>
              <a:rPr lang="zh-CN" altLang="en-US" sz="2000" dirty="0"/>
              <a:t>的低地址部分做映射，那么，在刚开启分页（并</a:t>
            </a:r>
            <a:r>
              <a:rPr lang="zh-CN" altLang="en-US" sz="2000" dirty="0" smtClean="0"/>
              <a:t>同时</a:t>
            </a:r>
            <a:r>
              <a:rPr lang="en-US" altLang="zh-CN" sz="2000" dirty="0"/>
              <a:t>flush TLB</a:t>
            </a:r>
            <a:r>
              <a:rPr lang="zh-CN" altLang="en-US" sz="2000" dirty="0"/>
              <a:t>）的一瞬间，我们的</a:t>
            </a:r>
            <a:r>
              <a:rPr lang="en-US" altLang="zh-CN" sz="2000" dirty="0" err="1"/>
              <a:t>cpu</a:t>
            </a:r>
            <a:r>
              <a:rPr lang="zh-CN" altLang="en-US" sz="2000" dirty="0"/>
              <a:t>仍然运行在低地址上，随后我们需要一个跳转指令才能跳转到高地址，因此，在开启分页到跳</a:t>
            </a:r>
            <a:r>
              <a:rPr lang="zh-CN" altLang="en-US" sz="2000" dirty="0" smtClean="0"/>
              <a:t>转到</a:t>
            </a:r>
            <a:r>
              <a:rPr lang="zh-CN" altLang="en-US" sz="2000" dirty="0"/>
              <a:t>高地址之间的这段时间里，我们需要一个低地址</a:t>
            </a:r>
            <a:r>
              <a:rPr lang="en-US" altLang="zh-CN" sz="2000" dirty="0"/>
              <a:t>identity-mapping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然而</a:t>
            </a:r>
            <a:r>
              <a:rPr lang="zh-CN" altLang="en-US" sz="2000" dirty="0"/>
              <a:t>，出于</a:t>
            </a:r>
            <a:r>
              <a:rPr lang="en-US" altLang="zh-CN" sz="2000" dirty="0" err="1"/>
              <a:t>qemu</a:t>
            </a:r>
            <a:r>
              <a:rPr lang="zh-CN" altLang="en-US" sz="2000" dirty="0"/>
              <a:t>的特性，即便我们没有提供这部分映射，它</a:t>
            </a:r>
            <a:r>
              <a:rPr lang="zh-CN" altLang="en-US" sz="2000" dirty="0" smtClean="0"/>
              <a:t>也会</a:t>
            </a:r>
            <a:r>
              <a:rPr lang="zh-CN" altLang="en-US" sz="2000" dirty="0"/>
              <a:t>缺省地使用</a:t>
            </a:r>
            <a:r>
              <a:rPr lang="en-US" altLang="zh-CN" sz="2000" dirty="0"/>
              <a:t>identity-mapping</a:t>
            </a:r>
            <a:r>
              <a:rPr lang="zh-CN" altLang="en-US" sz="2000" dirty="0"/>
              <a:t>，顺利地运行</a:t>
            </a:r>
            <a:r>
              <a:rPr lang="zh-CN" altLang="en-US" sz="2000" dirty="0" smtClean="0"/>
              <a:t>下去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zh-CN" altLang="en-US" sz="2000" dirty="0" smtClean="0"/>
              <a:t>很</a:t>
            </a:r>
            <a:r>
              <a:rPr lang="zh-CN" altLang="en-US" sz="2000" dirty="0"/>
              <a:t>明显，到了实际开发板上，这是行不通的。在开发中应当注意这一点，</a:t>
            </a:r>
            <a:r>
              <a:rPr lang="zh-CN" altLang="en-US" sz="2000" dirty="0" smtClean="0"/>
              <a:t>确保不论</a:t>
            </a:r>
            <a:r>
              <a:rPr lang="zh-CN" altLang="en-US" sz="2000" dirty="0"/>
              <a:t>是在模拟器还是在实际开发板上代码都能正常运行才可以。</a:t>
            </a:r>
          </a:p>
        </p:txBody>
      </p:sp>
    </p:spTree>
    <p:extLst>
      <p:ext uri="{BB962C8B-B14F-4D97-AF65-F5344CB8AC3E}">
        <p14:creationId xmlns:p14="http://schemas.microsoft.com/office/powerpoint/2010/main" val="343913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qemu vs K210</a:t>
            </a:r>
            <a:r>
              <a:rPr lang="zh-CN" altLang="en-US">
                <a:solidFill>
                  <a:schemeClr val="tx1"/>
                </a:solidFill>
              </a:rPr>
              <a:t>：页表与</a:t>
            </a:r>
            <a:r>
              <a:rPr lang="en-US" altLang="zh-CN">
                <a:solidFill>
                  <a:schemeClr val="tx1"/>
                </a:solidFill>
              </a:rPr>
              <a:t>TLB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err="1" smtClean="0"/>
              <a:t>qemu</a:t>
            </a:r>
            <a:r>
              <a:rPr lang="zh-CN" altLang="en-US" sz="2400" dirty="0" smtClean="0"/>
              <a:t>并不模拟缓存，也没有</a:t>
            </a:r>
            <a:r>
              <a:rPr lang="en-US" altLang="zh-CN" sz="2400" dirty="0" smtClean="0"/>
              <a:t>TLB</a:t>
            </a:r>
            <a:r>
              <a:rPr lang="zh-CN" altLang="en-US" sz="2400" dirty="0" smtClean="0"/>
              <a:t>。这往往会使得</a:t>
            </a:r>
            <a:r>
              <a:rPr lang="en-US" altLang="zh-CN" sz="2400" dirty="0" smtClean="0"/>
              <a:t>“</a:t>
            </a:r>
            <a:r>
              <a:rPr lang="zh-CN" altLang="en-US" sz="2400" dirty="0" smtClean="0"/>
              <a:t>忘记刷新</a:t>
            </a:r>
            <a:r>
              <a:rPr lang="en-US" altLang="zh-CN" sz="2400" dirty="0" smtClean="0"/>
              <a:t>TLB”</a:t>
            </a:r>
            <a:r>
              <a:rPr lang="zh-CN" altLang="en-US" sz="2400" dirty="0" smtClean="0"/>
              <a:t>这样的缺陷无法在模拟器上体现出来，在实际开发环境中产生让人摸不着头脑的错误。</a:t>
            </a:r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比如，当我们对内核进行重映射时，如果忘记刷新</a:t>
            </a:r>
            <a:r>
              <a:rPr lang="en-US" altLang="zh-CN" sz="2400" dirty="0"/>
              <a:t>TLB</a:t>
            </a:r>
            <a:r>
              <a:rPr lang="zh-CN" altLang="en-US" sz="2400" dirty="0"/>
              <a:t>，会使得重映射后的代码访问仍然是原来的地址；又比如，在进行进程切换时</a:t>
            </a:r>
            <a:r>
              <a:rPr lang="zh-CN" altLang="en-US" sz="2400" dirty="0" smtClean="0"/>
              <a:t>，如果</a:t>
            </a:r>
            <a:r>
              <a:rPr lang="zh-CN" altLang="en-US" sz="2400" dirty="0"/>
              <a:t>忘记刷新</a:t>
            </a:r>
            <a:r>
              <a:rPr lang="en-US" altLang="zh-CN" sz="2400" dirty="0"/>
              <a:t>TLB</a:t>
            </a:r>
            <a:r>
              <a:rPr lang="zh-CN" altLang="en-US" sz="2400" dirty="0"/>
              <a:t>，可能会导致两个进程使用相同地址时，切换后的进程意外访问到切换前进程的数据。。</a:t>
            </a:r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总之，如果遇到了在模拟器上没有问题，却在开发板上莫名其妙不可思议的问题，可以试着看看代码中是否修改了内存映射，又</a:t>
            </a:r>
            <a:r>
              <a:rPr lang="zh-CN" altLang="en-US" sz="2400" dirty="0" smtClean="0"/>
              <a:t>是否记得</a:t>
            </a:r>
            <a:r>
              <a:rPr lang="zh-CN" altLang="en-US" sz="2400" dirty="0"/>
              <a:t>紧接着的</a:t>
            </a:r>
            <a:r>
              <a:rPr lang="en-US" altLang="zh-CN" sz="2400" dirty="0"/>
              <a:t>TLB</a:t>
            </a:r>
            <a:r>
              <a:rPr lang="zh-CN" altLang="en-US" sz="2400" dirty="0"/>
              <a:t>刷新，因为模拟器往往使得这种</a:t>
            </a:r>
            <a:r>
              <a:rPr lang="en-US" altLang="zh-CN" sz="2400" dirty="0"/>
              <a:t>bug</a:t>
            </a:r>
            <a:r>
              <a:rPr lang="zh-CN" altLang="en-US" sz="2400" dirty="0"/>
              <a:t>无法被暴露出来。</a:t>
            </a:r>
          </a:p>
        </p:txBody>
      </p:sp>
    </p:spTree>
    <p:extLst>
      <p:ext uri="{BB962C8B-B14F-4D97-AF65-F5344CB8AC3E}">
        <p14:creationId xmlns:p14="http://schemas.microsoft.com/office/powerpoint/2010/main" val="108614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qemu vs K210</a:t>
            </a:r>
            <a:r>
              <a:rPr lang="zh-CN" altLang="en-US">
                <a:solidFill>
                  <a:schemeClr val="tx1"/>
                </a:solidFill>
              </a:rPr>
              <a:t>：对齐要求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在</a:t>
            </a:r>
            <a:r>
              <a:rPr lang="en-US" altLang="zh-CN" sz="2000" dirty="0"/>
              <a:t>RISC-V</a:t>
            </a:r>
            <a:r>
              <a:rPr lang="zh-CN" altLang="en-US" sz="2000" dirty="0"/>
              <a:t>中，访问对齐是一个很严格的要求，如我们要访问一个</a:t>
            </a:r>
            <a:r>
              <a:rPr lang="en-US" altLang="zh-CN" sz="2000" dirty="0"/>
              <a:t>8</a:t>
            </a:r>
            <a:r>
              <a:rPr lang="zh-CN" altLang="en-US" sz="2000" dirty="0"/>
              <a:t>字节长的变量，使用</a:t>
            </a:r>
            <a:r>
              <a:rPr lang="en-US" altLang="zh-CN" sz="2000" dirty="0" err="1"/>
              <a:t>ld</a:t>
            </a:r>
            <a:r>
              <a:rPr lang="zh-CN" altLang="en-US" sz="2000" dirty="0"/>
              <a:t>（</a:t>
            </a:r>
            <a:r>
              <a:rPr lang="en-US" altLang="zh-CN" sz="2000" dirty="0"/>
              <a:t>load double word</a:t>
            </a:r>
            <a:r>
              <a:rPr lang="zh-CN" altLang="en-US" sz="2000" dirty="0"/>
              <a:t>）或</a:t>
            </a:r>
            <a:r>
              <a:rPr lang="en-US" altLang="zh-CN" sz="2000" dirty="0" err="1"/>
              <a:t>sd</a:t>
            </a:r>
            <a:r>
              <a:rPr lang="zh-CN" altLang="en-US" sz="2000" dirty="0"/>
              <a:t>（</a:t>
            </a:r>
            <a:r>
              <a:rPr lang="en-US" altLang="zh-CN" sz="2000" dirty="0"/>
              <a:t>save double word</a:t>
            </a:r>
            <a:r>
              <a:rPr lang="zh-CN" altLang="en-US" sz="2000" dirty="0" smtClean="0"/>
              <a:t>）指令</a:t>
            </a:r>
            <a:r>
              <a:rPr lang="zh-CN" altLang="en-US" sz="2000" dirty="0"/>
              <a:t>，那么我们要确保对应的地址是</a:t>
            </a:r>
            <a:r>
              <a:rPr lang="en-US" altLang="zh-CN" sz="2000" dirty="0"/>
              <a:t>8</a:t>
            </a:r>
            <a:r>
              <a:rPr lang="zh-CN" altLang="en-US" sz="2000" dirty="0"/>
              <a:t>字节对齐的，如：</a:t>
            </a:r>
            <a:r>
              <a:rPr lang="en-US" altLang="zh-CN" sz="2000" dirty="0"/>
              <a:t>0x100</a:t>
            </a:r>
            <a:r>
              <a:rPr lang="zh-CN" altLang="en-US" sz="2000" dirty="0"/>
              <a:t>，而如果是仅</a:t>
            </a:r>
            <a:r>
              <a:rPr lang="en-US" altLang="zh-CN" sz="2000" dirty="0"/>
              <a:t>4</a:t>
            </a:r>
            <a:r>
              <a:rPr lang="zh-CN" altLang="en-US" sz="2000" dirty="0"/>
              <a:t>字节对齐或</a:t>
            </a:r>
            <a:r>
              <a:rPr lang="en-US" altLang="zh-CN" sz="2000" dirty="0"/>
              <a:t>2</a:t>
            </a:r>
            <a:r>
              <a:rPr lang="zh-CN" altLang="en-US" sz="2000" dirty="0"/>
              <a:t>字节对齐的如</a:t>
            </a:r>
            <a:r>
              <a:rPr lang="en-US" altLang="zh-CN" sz="2000" dirty="0"/>
              <a:t>0x104</a:t>
            </a:r>
            <a:r>
              <a:rPr lang="zh-CN" altLang="en-US" sz="2000" dirty="0"/>
              <a:t>、</a:t>
            </a:r>
            <a:r>
              <a:rPr lang="en-US" altLang="zh-CN" sz="2000" dirty="0"/>
              <a:t>0x102</a:t>
            </a:r>
            <a:r>
              <a:rPr lang="zh-CN" altLang="en-US" sz="2000" dirty="0"/>
              <a:t>，就会触发</a:t>
            </a:r>
            <a:r>
              <a:rPr lang="zh-CN" altLang="en-US" sz="2000" dirty="0" smtClean="0"/>
              <a:t>处理器</a:t>
            </a:r>
            <a:r>
              <a:rPr lang="zh-CN" altLang="en-US" sz="2000" dirty="0"/>
              <a:t>异常。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这一点在开发板上是毋庸置疑的，但在</a:t>
            </a:r>
            <a:r>
              <a:rPr lang="en-US" altLang="zh-CN" sz="2000" dirty="0" err="1"/>
              <a:t>qemu</a:t>
            </a:r>
            <a:r>
              <a:rPr lang="zh-CN" altLang="en-US" sz="2000" dirty="0"/>
              <a:t>中这样非严格对齐的访问却并不会产生异常。当然，这样的</a:t>
            </a:r>
            <a:r>
              <a:rPr lang="en-US" altLang="zh-CN" sz="2000" dirty="0"/>
              <a:t>bug</a:t>
            </a:r>
            <a:r>
              <a:rPr lang="zh-CN" altLang="en-US" sz="2000" dirty="0"/>
              <a:t>报错信息比较清晰，也</a:t>
            </a:r>
            <a:r>
              <a:rPr lang="zh-CN" altLang="en-US" sz="2000" dirty="0" smtClean="0"/>
              <a:t>易于</a:t>
            </a:r>
            <a:r>
              <a:rPr lang="zh-CN" altLang="en-US" sz="2000" dirty="0"/>
              <a:t>定位，这里只是提供一个注意事项。</a:t>
            </a:r>
          </a:p>
          <a:p>
            <a:endParaRPr lang="zh-CN" altLang="en-US" sz="2000" dirty="0"/>
          </a:p>
          <a:p>
            <a:endParaRPr lang="zh-CN" altLang="en-US" sz="2000" dirty="0" smtClean="0"/>
          </a:p>
          <a:p>
            <a:r>
              <a:rPr lang="zh-CN" altLang="en-US" sz="2000" dirty="0" smtClean="0"/>
              <a:t>为什么我会知道的这么清楚呢？唉。。不说了，讲下一节吧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9759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/>
                </a:solidFill>
              </a:rPr>
              <a:t>qemu</a:t>
            </a:r>
            <a:r>
              <a:rPr lang="en-US" altLang="zh-CN" dirty="0">
                <a:solidFill>
                  <a:schemeClr val="tx1"/>
                </a:solidFill>
              </a:rPr>
              <a:t> vs K210</a:t>
            </a:r>
            <a:r>
              <a:rPr lang="zh-CN" altLang="en-US" dirty="0">
                <a:solidFill>
                  <a:schemeClr val="tx1"/>
                </a:solidFill>
              </a:rPr>
              <a:t>：调试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3420" y="1690688"/>
            <a:ext cx="10660380" cy="4796790"/>
          </a:xfrm>
        </p:spPr>
        <p:txBody>
          <a:bodyPr>
            <a:noAutofit/>
          </a:bodyPr>
          <a:lstStyle/>
          <a:p>
            <a:r>
              <a:rPr lang="zh-CN" altLang="en-US" sz="2400" dirty="0" smtClean="0"/>
              <a:t>使用</a:t>
            </a:r>
            <a:r>
              <a:rPr lang="en-US" altLang="zh-CN" sz="2400" dirty="0" err="1"/>
              <a:t>qemu</a:t>
            </a:r>
            <a:r>
              <a:rPr lang="zh-CN" altLang="en-US" sz="2400" dirty="0"/>
              <a:t>，我们可以轻松做到许多开发板做不到的许多监视功能：断点、单步调试、指令查看、内存查看、寄存器</a:t>
            </a:r>
            <a:r>
              <a:rPr lang="zh-CN" altLang="en-US" sz="2400" dirty="0" smtClean="0"/>
              <a:t>查看等等。借助</a:t>
            </a:r>
            <a:r>
              <a:rPr lang="en-US" altLang="zh-CN" sz="2400" dirty="0" err="1"/>
              <a:t>qemu+gdb</a:t>
            </a:r>
            <a:r>
              <a:rPr lang="zh-CN" altLang="en-US" sz="2400" dirty="0"/>
              <a:t>，大多数的</a:t>
            </a:r>
            <a:r>
              <a:rPr lang="en-US" altLang="zh-CN" sz="2400" dirty="0"/>
              <a:t>bug</a:t>
            </a:r>
            <a:r>
              <a:rPr lang="zh-CN" altLang="en-US" sz="2400" dirty="0"/>
              <a:t>都是很好解决的，即便是页表错误这种表现怪异的</a:t>
            </a:r>
            <a:r>
              <a:rPr lang="en-US" altLang="zh-CN" sz="2400" dirty="0"/>
              <a:t>bug</a:t>
            </a:r>
            <a:r>
              <a:rPr lang="zh-CN" altLang="en-US" sz="2400" dirty="0"/>
              <a:t>，也可以借助反汇编定位在三四次运行</a:t>
            </a:r>
            <a:r>
              <a:rPr lang="zh-CN" altLang="en-US" sz="2400" dirty="0" smtClean="0"/>
              <a:t>左右定位</a:t>
            </a:r>
            <a:r>
              <a:rPr lang="zh-CN" altLang="en-US" sz="2400" dirty="0"/>
              <a:t>出来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真正</a:t>
            </a:r>
            <a:r>
              <a:rPr lang="zh-CN" altLang="en-US" sz="2400" dirty="0"/>
              <a:t>比较困难的，是那些在</a:t>
            </a:r>
            <a:r>
              <a:rPr lang="en-US" altLang="zh-CN" sz="2400" dirty="0" err="1"/>
              <a:t>qemu</a:t>
            </a:r>
            <a:r>
              <a:rPr lang="zh-CN" altLang="en-US" sz="2400" dirty="0"/>
              <a:t>上运行良好，却在开发板上触发异常的问题，这种时候，能够借助的只有</a:t>
            </a:r>
            <a:r>
              <a:rPr lang="en-US" altLang="zh-CN" sz="2400" dirty="0"/>
              <a:t>print</a:t>
            </a:r>
            <a:r>
              <a:rPr lang="zh-CN" altLang="en-US" sz="2400" dirty="0"/>
              <a:t>（实在</a:t>
            </a:r>
            <a:r>
              <a:rPr lang="zh-CN" altLang="en-US" sz="2400" dirty="0" smtClean="0"/>
              <a:t>没有</a:t>
            </a:r>
            <a:r>
              <a:rPr lang="en-US" altLang="zh-CN" sz="2400" dirty="0" smtClean="0"/>
              <a:t>print</a:t>
            </a:r>
            <a:r>
              <a:rPr lang="zh-CN" altLang="en-US" sz="2400" dirty="0"/>
              <a:t>，就内联汇编用</a:t>
            </a:r>
            <a:r>
              <a:rPr lang="en-US" altLang="zh-CN" sz="2400" dirty="0" err="1"/>
              <a:t>ecall</a:t>
            </a:r>
            <a:r>
              <a:rPr lang="zh-CN" altLang="en-US" sz="2400" dirty="0"/>
              <a:t>指令去打印），还有对错误的嗅觉以及时间和耐心了。</a:t>
            </a:r>
          </a:p>
        </p:txBody>
      </p:sp>
    </p:spTree>
    <p:extLst>
      <p:ext uri="{BB962C8B-B14F-4D97-AF65-F5344CB8AC3E}">
        <p14:creationId xmlns:p14="http://schemas.microsoft.com/office/powerpoint/2010/main" val="117213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Bug fix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lab3: </a:t>
            </a:r>
            <a:r>
              <a:rPr lang="zh-CN" altLang="en-US" dirty="0" smtClean="0"/>
              <a:t>在</a:t>
            </a:r>
            <a:r>
              <a:rPr lang="en-US" altLang="zh-CN" dirty="0" err="1" smtClean="0"/>
              <a:t>check_pgdir</a:t>
            </a:r>
            <a:r>
              <a:rPr lang="zh-CN" altLang="en-US" dirty="0" smtClean="0"/>
              <a:t>之后，未能将申请的所有页面释放</a:t>
            </a:r>
            <a:endParaRPr lang="en-US" altLang="zh-CN" dirty="0" smtClean="0"/>
          </a:p>
          <a:p>
            <a:r>
              <a:rPr lang="en-US" altLang="zh-CN" dirty="0"/>
              <a:t>lab4</a:t>
            </a:r>
            <a:r>
              <a:rPr lang="en-US" altLang="zh-CN" dirty="0" smtClean="0"/>
              <a:t>: </a:t>
            </a:r>
            <a:r>
              <a:rPr lang="zh-CN" altLang="en-US" dirty="0" smtClean="0"/>
              <a:t>遗漏</a:t>
            </a:r>
            <a:r>
              <a:rPr lang="en-US" altLang="zh-CN" dirty="0" err="1" smtClean="0"/>
              <a:t>tlb</a:t>
            </a:r>
            <a:r>
              <a:rPr lang="zh-CN" altLang="en-US" dirty="0" smtClean="0"/>
              <a:t>刷新，</a:t>
            </a:r>
            <a:r>
              <a:rPr lang="en-US" altLang="zh-CN" dirty="0"/>
              <a:t> </a:t>
            </a:r>
            <a:r>
              <a:rPr lang="en-US" altLang="zh-CN" dirty="0" err="1"/>
              <a:t>check_pgfault</a:t>
            </a:r>
            <a:r>
              <a:rPr lang="en-US" altLang="zh-CN" dirty="0" smtClean="0"/>
              <a:t>()</a:t>
            </a:r>
            <a:r>
              <a:rPr lang="zh-CN" altLang="en-US" dirty="0" smtClean="0"/>
              <a:t>与</a:t>
            </a:r>
            <a:r>
              <a:rPr lang="en-US" altLang="zh-CN" dirty="0" smtClean="0"/>
              <a:t>lab3</a:t>
            </a:r>
            <a:r>
              <a:rPr lang="zh-CN" altLang="en-US" dirty="0" smtClean="0"/>
              <a:t>有类似的问题</a:t>
            </a:r>
            <a:endParaRPr lang="en-US" altLang="zh-CN" dirty="0" smtClean="0"/>
          </a:p>
          <a:p>
            <a:r>
              <a:rPr lang="en-US" altLang="zh-CN" dirty="0" smtClean="0"/>
              <a:t>lab5: </a:t>
            </a:r>
            <a:r>
              <a:rPr lang="en-US" altLang="zh-CN" dirty="0" err="1" smtClean="0"/>
              <a:t>do_exit</a:t>
            </a:r>
            <a:r>
              <a:rPr lang="en-US" altLang="zh-CN" dirty="0" smtClean="0"/>
              <a:t>()</a:t>
            </a:r>
            <a:r>
              <a:rPr lang="zh-CN" altLang="en-US" dirty="0" smtClean="0"/>
              <a:t>页表内存释放</a:t>
            </a:r>
            <a:r>
              <a:rPr lang="en-US" altLang="zh-CN" dirty="0" smtClean="0"/>
              <a:t>bug</a:t>
            </a:r>
          </a:p>
          <a:p>
            <a:r>
              <a:rPr lang="en-US" altLang="zh-CN" dirty="0" smtClean="0"/>
              <a:t>lab7:</a:t>
            </a:r>
            <a:r>
              <a:rPr lang="en-US" altLang="zh-CN" dirty="0"/>
              <a:t> monitor</a:t>
            </a:r>
            <a:r>
              <a:rPr lang="zh-CN" altLang="en-US" dirty="0"/>
              <a:t>内存</a:t>
            </a:r>
            <a:r>
              <a:rPr lang="zh-CN" altLang="en-US" dirty="0" smtClean="0"/>
              <a:t>泄露</a:t>
            </a:r>
            <a:endParaRPr lang="en-US" altLang="zh-CN" dirty="0" smtClean="0"/>
          </a:p>
          <a:p>
            <a:r>
              <a:rPr lang="en-US" altLang="zh-CN" dirty="0"/>
              <a:t>l</a:t>
            </a:r>
            <a:r>
              <a:rPr lang="en-US" altLang="zh-CN" dirty="0" smtClean="0"/>
              <a:t>ab8:</a:t>
            </a:r>
            <a:r>
              <a:rPr lang="zh-CN" altLang="en-US" dirty="0"/>
              <a:t>进程</a:t>
            </a:r>
            <a:r>
              <a:rPr lang="zh-CN" altLang="en-US" dirty="0" smtClean="0"/>
              <a:t>切换缺少</a:t>
            </a:r>
            <a:r>
              <a:rPr lang="en-US" altLang="zh-CN" dirty="0" err="1" smtClean="0"/>
              <a:t>tlb</a:t>
            </a:r>
            <a:r>
              <a:rPr lang="zh-CN" altLang="en-US" dirty="0" smtClean="0"/>
              <a:t>刷新</a:t>
            </a:r>
            <a:r>
              <a:rPr lang="en-US" altLang="zh-CN" dirty="0" smtClean="0"/>
              <a:t>bug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04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128270" y="322580"/>
            <a:ext cx="3117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SD</a:t>
            </a:r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卡驱动</a:t>
            </a:r>
          </a:p>
        </p:txBody>
      </p:sp>
      <p:sp>
        <p:nvSpPr>
          <p:cNvPr id="5" name="矩形 4"/>
          <p:cNvSpPr/>
          <p:nvPr/>
        </p:nvSpPr>
        <p:spPr>
          <a:xfrm>
            <a:off x="987425" y="1075690"/>
            <a:ext cx="10710545" cy="581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迁移过程：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1.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找到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C++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版本驱动以及一些网络上的博客内容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2.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为理解代码功能了解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SPI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、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GPIO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等外部设备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3.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循着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SDK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找到了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SDK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自带的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C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版本驱动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4.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了解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SD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卡协议标准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5.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进行代码迁移（主要包括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sysctl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，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spi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，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gpiohs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，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fpioa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设备的代码）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6.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调试发现部分设备寄存器写入无效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7.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从时钟入手，了解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PLL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以及主板上的时钟总线关系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8.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寻找其他厂商的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PLL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设备手册了解其特性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9.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寻找其他厂商的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SPI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设备手册了解其读写特性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10.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得知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rust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版本驱动可以正常运行，从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rust ucore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入手，了解其内核运行模式、迁移内容、以及读写操作等流程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11.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从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rust ucore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入手调试，观察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MMIO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内容及其变化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12.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尝试对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FPIOA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、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APB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不同设备初始化，观察结果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13.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尝试更细粒度地观察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rust ucore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实现、行为，发现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C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编译指令的问题，破局，驱动近乎跑通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14.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解决其他一些小问题如：数据报顺序有问题、控制寄存器初始化细节错误、传输大小不合适、</a:t>
            </a: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GPIOHS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极性错误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15. </a:t>
            </a:r>
            <a:r>
              <a:rPr lang="zh-CN" altLang="en-US" sz="1400" dirty="0">
                <a:solidFill>
                  <a:srgbClr val="595959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  <a:sym typeface="方正黑体简体" panose="03000509000000000000" pitchFamily="65" charset="-122"/>
              </a:rPr>
              <a:t>驱动得以正常运行，添加测试用例，整理代码，完成移植</a:t>
            </a:r>
          </a:p>
          <a:p>
            <a:pPr indent="0" algn="ju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400" dirty="0">
              <a:solidFill>
                <a:srgbClr val="595959"/>
              </a:solidFill>
              <a:latin typeface="方正黑体简体" panose="03000509000000000000" pitchFamily="65" charset="-122"/>
              <a:ea typeface="方正黑体简体" panose="03000509000000000000" pitchFamily="65" charset="-122"/>
              <a:sym typeface="方正黑体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513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chemeClr val="tx1"/>
                </a:solidFill>
              </a:rPr>
              <a:t>qemu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vs </a:t>
            </a:r>
            <a:r>
              <a:rPr lang="en-US" altLang="zh-CN" dirty="0" smtClean="0">
                <a:solidFill>
                  <a:schemeClr val="tx1"/>
                </a:solidFill>
              </a:rPr>
              <a:t>K210</a:t>
            </a:r>
            <a:r>
              <a:rPr lang="zh-CN" altLang="en-US" dirty="0" smtClean="0">
                <a:solidFill>
                  <a:schemeClr val="tx1"/>
                </a:solidFill>
              </a:rPr>
              <a:t>：硬件移植不容易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/>
              <a:t>模拟器可以加快开发，但是模拟器的锅谁来背？</a:t>
            </a:r>
            <a:endParaRPr lang="en-US" altLang="zh-CN" sz="2400" dirty="0" smtClean="0"/>
          </a:p>
          <a:p>
            <a:r>
              <a:rPr lang="zh-CN" altLang="en-US" sz="2400" dirty="0" smtClean="0"/>
              <a:t>没有</a:t>
            </a:r>
            <a:r>
              <a:rPr lang="en-US" altLang="zh-CN" sz="2400" dirty="0" smtClean="0"/>
              <a:t>ICE</a:t>
            </a:r>
            <a:r>
              <a:rPr lang="zh-CN" altLang="en-US" sz="2400" dirty="0" smtClean="0"/>
              <a:t>级的仿真器，对硬件的开发困难重重</a:t>
            </a:r>
            <a:endParaRPr lang="en-US" altLang="zh-CN" sz="2400" dirty="0" smtClean="0"/>
          </a:p>
          <a:p>
            <a:r>
              <a:rPr lang="zh-CN" altLang="en-US" sz="2400" dirty="0" smtClean="0"/>
              <a:t>开发新的驱动程序，对于初学者而言是爆炸式的挑战，结果收获满满，过程充满苦涩</a:t>
            </a:r>
            <a:endParaRPr lang="en-US" altLang="zh-CN" sz="2400" dirty="0" smtClean="0"/>
          </a:p>
          <a:p>
            <a:r>
              <a:rPr lang="zh-CN" altLang="en-US" sz="2400" dirty="0" smtClean="0"/>
              <a:t>万幸，这一切都过去了</a:t>
            </a:r>
            <a:endParaRPr lang="en-US" altLang="zh-CN" sz="2400" dirty="0" smtClean="0"/>
          </a:p>
          <a:p>
            <a:r>
              <a:rPr lang="zh-CN" altLang="en-US" sz="2400" dirty="0" smtClean="0"/>
              <a:t>后来者只需一个小时就可以重现所有实验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645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展示并手把把带领认知命令行的力量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vim+ctags+grep</a:t>
            </a:r>
            <a:endParaRPr lang="en-US" altLang="zh-CN" dirty="0" smtClean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cc</a:t>
            </a:r>
            <a:r>
              <a:rPr lang="en-US" altLang="zh-CN" dirty="0" smtClean="0"/>
              <a:t> + </a:t>
            </a:r>
            <a:r>
              <a:rPr lang="en-US" altLang="zh-CN" dirty="0" err="1" smtClean="0"/>
              <a:t>makefile</a:t>
            </a:r>
            <a:endParaRPr lang="en-US" altLang="zh-CN" dirty="0" smtClean="0"/>
          </a:p>
          <a:p>
            <a:r>
              <a:rPr lang="en-US" altLang="zh-CN" dirty="0" err="1" smtClean="0"/>
              <a:t>gdb</a:t>
            </a:r>
            <a:endParaRPr lang="en-US" altLang="zh-CN" dirty="0" smtClean="0"/>
          </a:p>
          <a:p>
            <a:r>
              <a:rPr lang="en-US" altLang="zh-CN" dirty="0" err="1"/>
              <a:t>g</a:t>
            </a:r>
            <a:r>
              <a:rPr lang="en-US" altLang="zh-CN" dirty="0" err="1" smtClean="0"/>
              <a:t>it</a:t>
            </a:r>
            <a:endParaRPr lang="en-US" altLang="zh-CN" dirty="0" smtClean="0"/>
          </a:p>
          <a:p>
            <a:r>
              <a:rPr lang="en-US" altLang="zh-CN" dirty="0" smtClean="0"/>
              <a:t>Markdown | Latex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5" y="4425393"/>
            <a:ext cx="1988840" cy="19888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129" y="5177692"/>
            <a:ext cx="2095500" cy="876300"/>
          </a:xfrm>
          <a:prstGeom prst="rect">
            <a:avLst/>
          </a:prstGeom>
        </p:spPr>
      </p:pic>
      <p:pic>
        <p:nvPicPr>
          <p:cNvPr id="2052" name="Picture 4" descr="https://gimg2.baidu.com/image_search/src=http%3A%2F%2Fucc.alicdn.com%2Fpic%2Fdeveloper-ecology%2F38de7699b6e24cb89c32a25693e355f9.png&amp;refer=http%3A%2F%2Fucc.alicdn.com&amp;app=2002&amp;size=f9999,10000&amp;q=a80&amp;n=0&amp;g=0n&amp;fmt=jpeg?sec=1611356984&amp;t=7549195b63e80c55f41a59e9eb75326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090" y="1343750"/>
            <a:ext cx="3884910" cy="320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s3.bdstatic.com/70cFv8Sh_Q1YnxGkpoWK1HF6hhy/it/u=168533232,4097172567&amp;fm=26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759" y="4645742"/>
            <a:ext cx="2957563" cy="221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e the source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71" y="1452716"/>
            <a:ext cx="2062949" cy="279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00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历时三年，</a:t>
            </a:r>
            <a:r>
              <a:rPr lang="en-US" altLang="zh-CN" dirty="0" err="1" smtClean="0"/>
              <a:t>ucore</a:t>
            </a:r>
            <a:r>
              <a:rPr lang="zh-CN" altLang="en-US" dirty="0" smtClean="0"/>
              <a:t>进面替换本科生操作系统课程实验</a:t>
            </a:r>
            <a:endParaRPr lang="en-US" altLang="zh-CN" dirty="0" smtClean="0"/>
          </a:p>
          <a:p>
            <a:r>
              <a:rPr lang="zh-CN" altLang="en-US" dirty="0" smtClean="0"/>
              <a:t>选拔学生，参与</a:t>
            </a:r>
            <a:r>
              <a:rPr lang="en-US" altLang="zh-CN" dirty="0" smtClean="0"/>
              <a:t>risc-v64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ucore</a:t>
            </a:r>
            <a:r>
              <a:rPr lang="zh-CN" altLang="en-US" dirty="0" smtClean="0"/>
              <a:t>移植，较</a:t>
            </a:r>
            <a:r>
              <a:rPr lang="en-US" altLang="zh-CN" dirty="0" smtClean="0"/>
              <a:t>x86</a:t>
            </a:r>
            <a:r>
              <a:rPr lang="zh-CN" altLang="en-US" dirty="0" smtClean="0"/>
              <a:t>更为简单</a:t>
            </a:r>
            <a:endParaRPr lang="en-US" altLang="zh-CN" dirty="0" smtClean="0"/>
          </a:p>
          <a:p>
            <a:r>
              <a:rPr lang="en-US" altLang="zh-CN" dirty="0" err="1"/>
              <a:t>u</a:t>
            </a:r>
            <a:r>
              <a:rPr lang="en-US" altLang="zh-CN" dirty="0" err="1" smtClean="0"/>
              <a:t>core</a:t>
            </a:r>
            <a:r>
              <a:rPr lang="en-US" altLang="zh-CN" dirty="0" smtClean="0"/>
              <a:t> on K210</a:t>
            </a:r>
            <a:r>
              <a:rPr lang="zh-CN" altLang="en-US" dirty="0" smtClean="0"/>
              <a:t>现已就绪，代码和文档相对完善</a:t>
            </a:r>
            <a:endParaRPr lang="en-US" altLang="zh-CN" dirty="0" smtClean="0"/>
          </a:p>
          <a:p>
            <a:r>
              <a:rPr lang="zh-CN" altLang="en-US" dirty="0" smtClean="0"/>
              <a:t>虽然开创性的问题需要“大神”，但是学完</a:t>
            </a:r>
            <a:r>
              <a:rPr lang="en-US" altLang="zh-CN" dirty="0" smtClean="0"/>
              <a:t>OS</a:t>
            </a:r>
            <a:r>
              <a:rPr lang="zh-CN" altLang="en-US" dirty="0" smtClean="0"/>
              <a:t>的实验并不困难</a:t>
            </a:r>
            <a:endParaRPr lang="en-US" altLang="zh-CN" dirty="0" smtClean="0"/>
          </a:p>
          <a:p>
            <a:r>
              <a:rPr lang="zh-CN" altLang="en-US" dirty="0" smtClean="0"/>
              <a:t>这个世界上不只一种</a:t>
            </a:r>
            <a:r>
              <a:rPr lang="en-US" altLang="zh-CN" dirty="0" smtClean="0"/>
              <a:t>CPU</a:t>
            </a:r>
            <a:r>
              <a:rPr lang="zh-CN" altLang="en-US" dirty="0" smtClean="0"/>
              <a:t>，也不只一种</a:t>
            </a:r>
            <a:r>
              <a:rPr lang="en-US" altLang="zh-CN" dirty="0" smtClean="0"/>
              <a:t>OS</a:t>
            </a:r>
            <a:r>
              <a:rPr lang="zh-CN" altLang="en-US" smtClean="0"/>
              <a:t>的实现方式</a:t>
            </a:r>
            <a:endParaRPr lang="en-US" altLang="zh-CN" smtClean="0"/>
          </a:p>
          <a:p>
            <a:r>
              <a:rPr lang="zh-CN" altLang="en-US" dirty="0" smtClean="0"/>
              <a:t>通过老师分阶段的引导和帮助，每个人都可以是“</a:t>
            </a:r>
            <a:r>
              <a:rPr lang="en-US" altLang="zh-CN" dirty="0" smtClean="0"/>
              <a:t>The ONE”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44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消除汇编代码的恐惧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408" y="1530657"/>
            <a:ext cx="8576409" cy="4351338"/>
          </a:xfrm>
          <a:prstGeom prst="rect">
            <a:avLst/>
          </a:prstGeom>
        </p:spPr>
      </p:pic>
      <p:pic>
        <p:nvPicPr>
          <p:cNvPr id="3074" name="Picture 2" descr="https://ss0.bdstatic.com/70cFuHSh_Q1YnxGkpoWK1HF6hhy/it/u=274048167,3825348781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84" y="2597509"/>
            <a:ext cx="3171825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9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简化，再简化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对于</a:t>
            </a:r>
            <a:r>
              <a:rPr lang="en-US" altLang="zh-CN" dirty="0" smtClean="0"/>
              <a:t>X86</a:t>
            </a:r>
            <a:r>
              <a:rPr lang="zh-CN" altLang="en-US" dirty="0" smtClean="0"/>
              <a:t>的汇编代码，配套大量的注释</a:t>
            </a:r>
            <a:endParaRPr lang="en-US" altLang="zh-CN" dirty="0" smtClean="0"/>
          </a:p>
          <a:p>
            <a:r>
              <a:rPr lang="zh-CN" altLang="en-US" dirty="0" smtClean="0"/>
              <a:t>读懂即可，不懂，道理懂了也不影响实验结果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risc</a:t>
            </a:r>
            <a:r>
              <a:rPr lang="en-US" altLang="zh-CN" dirty="0" smtClean="0"/>
              <a:t>-v</a:t>
            </a:r>
            <a:r>
              <a:rPr lang="zh-CN" altLang="en-US" dirty="0" smtClean="0"/>
              <a:t>平台</a:t>
            </a:r>
            <a:endParaRPr lang="en-US" altLang="zh-CN" dirty="0" smtClean="0"/>
          </a:p>
          <a:p>
            <a:r>
              <a:rPr lang="zh-CN" altLang="en-US" dirty="0" smtClean="0"/>
              <a:t>利用</a:t>
            </a:r>
            <a:r>
              <a:rPr lang="en-US" altLang="zh-CN" dirty="0" err="1" smtClean="0"/>
              <a:t>openSBI</a:t>
            </a:r>
            <a:r>
              <a:rPr lang="zh-CN" altLang="en-US" dirty="0" smtClean="0"/>
              <a:t>有效分离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09" y="2394293"/>
            <a:ext cx="4190733" cy="42695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58" y="200036"/>
            <a:ext cx="6431109" cy="668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消除对硬件的恐惧</a:t>
            </a:r>
            <a:endParaRPr lang="zh-CN" altLang="en-US" dirty="0"/>
          </a:p>
        </p:txBody>
      </p:sp>
      <p:pic>
        <p:nvPicPr>
          <p:cNvPr id="4102" name="Picture 6" descr="https://gimg2.baidu.com/image_search/src=http%3A%2F%2Fcbu01.alicdn.com%2Fimg%2Fibank%2F2016%2F042%2F673%2F3463376240_1041841228.jpg&amp;refer=http%3A%2F%2Fcbu01.alicdn.com&amp;app=2002&amp;size=f9999,10000&amp;q=a80&amp;n=0&amp;g=0n&amp;fmt=jpeg?sec=1611493312&amp;t=6c1272b6f103f20fd9f2ba5e7a2a36c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8145"/>
            <a:ext cx="715327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gss0.baidu.com/70cFfyinKgQFm2e88IuM_a/image/c0=shijue1,0,0,294,40/sign=1bf60c1d9845d688b70fbae7ccab176b/d53f8794a4c27d1e0a10feea11d5ad6eddc438ee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674" y="1418145"/>
            <a:ext cx="5911945" cy="332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ss0.baidu.com/70cFfyinKgQFm2e88IuM_a/image/c0=shijue1,0,0,294,40/sign=fe95b1bad333c895b2739038b97a1985/d043ad4bd11373f073b3a9b2ae0f4bfbfbed040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924" y="3833971"/>
            <a:ext cx="4095750" cy="302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s0.bdstatic.com/70cFuHSh_Q1YnxGkpoWK1HF6hhy/it/u=274048167,3825348781&amp;fm=26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84" y="2597509"/>
            <a:ext cx="3171825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21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消除硬件恐惧</a:t>
            </a:r>
            <a:r>
              <a:rPr lang="en-US" altLang="zh-CN" dirty="0" smtClean="0"/>
              <a:t>-</a:t>
            </a:r>
            <a:r>
              <a:rPr lang="zh-CN" altLang="en-US" dirty="0" smtClean="0"/>
              <a:t>那就先不用硬件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基于模拟器的开发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52775" y="4914900"/>
            <a:ext cx="180975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GDB</a:t>
            </a:r>
            <a:endParaRPr lang="zh-CN" altLang="en-US" sz="2800" dirty="0"/>
          </a:p>
        </p:txBody>
      </p:sp>
      <p:sp>
        <p:nvSpPr>
          <p:cNvPr id="6" name="剪去同侧角的矩形 5"/>
          <p:cNvSpPr/>
          <p:nvPr/>
        </p:nvSpPr>
        <p:spPr>
          <a:xfrm>
            <a:off x="6819900" y="4914900"/>
            <a:ext cx="2324100" cy="857250"/>
          </a:xfrm>
          <a:prstGeom prst="snip2Same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q</a:t>
            </a:r>
            <a:r>
              <a:rPr lang="en-US" altLang="zh-CN" sz="2800" dirty="0" smtClean="0"/>
              <a:t>emu-system-i386</a:t>
            </a:r>
            <a:endParaRPr lang="zh-CN" altLang="en-US" sz="2800" dirty="0"/>
          </a:p>
        </p:txBody>
      </p:sp>
      <p:sp>
        <p:nvSpPr>
          <p:cNvPr id="7" name="圆角矩形 6"/>
          <p:cNvSpPr/>
          <p:nvPr/>
        </p:nvSpPr>
        <p:spPr>
          <a:xfrm>
            <a:off x="7148512" y="3552825"/>
            <a:ext cx="1666875" cy="723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 smtClean="0"/>
              <a:t>ucore</a:t>
            </a:r>
            <a:endParaRPr lang="zh-CN" altLang="en-US" sz="2800" dirty="0"/>
          </a:p>
        </p:txBody>
      </p:sp>
      <p:sp>
        <p:nvSpPr>
          <p:cNvPr id="8" name="上下箭头 7"/>
          <p:cNvSpPr/>
          <p:nvPr/>
        </p:nvSpPr>
        <p:spPr>
          <a:xfrm>
            <a:off x="7762876" y="4276725"/>
            <a:ext cx="323850" cy="638175"/>
          </a:xfrm>
          <a:prstGeom prst="up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右箭头 8"/>
          <p:cNvSpPr/>
          <p:nvPr/>
        </p:nvSpPr>
        <p:spPr>
          <a:xfrm>
            <a:off x="4962525" y="5162550"/>
            <a:ext cx="1857375" cy="371475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0" y="-9525"/>
            <a:ext cx="3452130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850" y="1962571"/>
            <a:ext cx="7200000" cy="3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9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2508</TotalTime>
  <Words>3599</Words>
  <Application>Microsoft Office PowerPoint</Application>
  <PresentationFormat>宽屏</PresentationFormat>
  <Paragraphs>312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5" baseType="lpstr">
      <vt:lpstr>方正黑体简体</vt:lpstr>
      <vt:lpstr>Arial</vt:lpstr>
      <vt:lpstr>等线</vt:lpstr>
      <vt:lpstr>等线 Light</vt:lpstr>
      <vt:lpstr>Office 主题​​</vt:lpstr>
      <vt:lpstr>欢迎来到操作系统的真实世界</vt:lpstr>
      <vt:lpstr>师者,所以传道授业解惑也</vt:lpstr>
      <vt:lpstr>帮助“小白”们走完“救世主”的成长之路</vt:lpstr>
      <vt:lpstr>离开了图形界面就无所适从的小白们</vt:lpstr>
      <vt:lpstr>展示并手把把带领认知命令行的力量</vt:lpstr>
      <vt:lpstr>消除汇编代码的恐惧</vt:lpstr>
      <vt:lpstr>简化，再简化</vt:lpstr>
      <vt:lpstr>消除对硬件的恐惧</vt:lpstr>
      <vt:lpstr>消除硬件恐惧-那就先不用硬件</vt:lpstr>
      <vt:lpstr>消除硬件恐惧-新的硬件也没啥区别</vt:lpstr>
      <vt:lpstr>接下来我们开始吧</vt:lpstr>
      <vt:lpstr>在模拟器上运行一个 ucore 操作系统</vt:lpstr>
      <vt:lpstr>在模拟器上运行RISC-V ucore</vt:lpstr>
      <vt:lpstr>在模拟器上运行RISC-V ucore</vt:lpstr>
      <vt:lpstr>在模拟器上运行RISC-V ucore</vt:lpstr>
      <vt:lpstr>在模拟器上运行RISC-V ucore</vt:lpstr>
      <vt:lpstr>在模拟器上运行RISC-V ucore</vt:lpstr>
      <vt:lpstr>在模拟器上运行RISC-V ucore</vt:lpstr>
      <vt:lpstr>在模拟器上运行RISC-V ucore</vt:lpstr>
      <vt:lpstr>取得进展</vt:lpstr>
      <vt:lpstr>同学们的收获</vt:lpstr>
      <vt:lpstr>x86 vs RISC-V：特权级</vt:lpstr>
      <vt:lpstr>x86 vs RISC-V：控制寄存器</vt:lpstr>
      <vt:lpstr>x86 vs RISC-V：特权级切换</vt:lpstr>
      <vt:lpstr>x86 vs RISC-V：内存寻址模式</vt:lpstr>
      <vt:lpstr>x86 vs RISC-V：页表</vt:lpstr>
      <vt:lpstr>x86 vs RISC-V：页表</vt:lpstr>
      <vt:lpstr>x86 vs RISC-V：页表</vt:lpstr>
      <vt:lpstr>x86 vs RISC-V：系统调用</vt:lpstr>
      <vt:lpstr>x86 vs RISC-V：后发优势</vt:lpstr>
      <vt:lpstr>接下来是硬件</vt:lpstr>
      <vt:lpstr>消除硬件恐惧：在开发板上运行RISC-V ucore</vt:lpstr>
      <vt:lpstr>在开发板上运行RISC-V ucore</vt:lpstr>
      <vt:lpstr>在开发板上运行RISC-V ucore</vt:lpstr>
      <vt:lpstr>在开发板上运行RISC-V ucore</vt:lpstr>
      <vt:lpstr>在开发板上运行RISC-V ucore</vt:lpstr>
      <vt:lpstr>在开发板上运行RISC-V ucore</vt:lpstr>
      <vt:lpstr>在开发板上运行RISC-V ucore</vt:lpstr>
      <vt:lpstr>在开发板上运行RISC-V ucore</vt:lpstr>
      <vt:lpstr>代码恐惧：几万行的代码怎么写啊</vt:lpstr>
      <vt:lpstr>取得进展</vt:lpstr>
      <vt:lpstr>同学们的收获</vt:lpstr>
      <vt:lpstr>qemu vs K210：页表与TLB</vt:lpstr>
      <vt:lpstr>qemu vs K210：页表与TLB</vt:lpstr>
      <vt:lpstr>qemu vs K210：对齐要求</vt:lpstr>
      <vt:lpstr>qemu vs K210：调试</vt:lpstr>
      <vt:lpstr>Bug fix</vt:lpstr>
      <vt:lpstr>PowerPoint 演示文稿</vt:lpstr>
      <vt:lpstr>qemu vs K210：硬件移植不容易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欢迎来到操作系统的世界</dc:title>
  <dc:creator>Xiaoli Gong</dc:creator>
  <cp:lastModifiedBy>Xiaoli Gong</cp:lastModifiedBy>
  <cp:revision>102</cp:revision>
  <dcterms:created xsi:type="dcterms:W3CDTF">2020-12-23T22:30:03Z</dcterms:created>
  <dcterms:modified xsi:type="dcterms:W3CDTF">2020-12-25T16:21:21Z</dcterms:modified>
</cp:coreProperties>
</file>